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50"/>
  </p:notesMasterIdLst>
  <p:handoutMasterIdLst>
    <p:handoutMasterId r:id="rId51"/>
  </p:handoutMasterIdLst>
  <p:sldIdLst>
    <p:sldId id="895" r:id="rId2"/>
    <p:sldId id="939" r:id="rId3"/>
    <p:sldId id="1198" r:id="rId4"/>
    <p:sldId id="1224" r:id="rId5"/>
    <p:sldId id="1290" r:id="rId6"/>
    <p:sldId id="1289" r:id="rId7"/>
    <p:sldId id="1229" r:id="rId8"/>
    <p:sldId id="1285" r:id="rId9"/>
    <p:sldId id="1225" r:id="rId10"/>
    <p:sldId id="1230" r:id="rId11"/>
    <p:sldId id="1231" r:id="rId12"/>
    <p:sldId id="1009" r:id="rId13"/>
    <p:sldId id="1194" r:id="rId14"/>
    <p:sldId id="1284" r:id="rId15"/>
    <p:sldId id="1212" r:id="rId16"/>
    <p:sldId id="1291" r:id="rId17"/>
    <p:sldId id="1241" r:id="rId18"/>
    <p:sldId id="1242" r:id="rId19"/>
    <p:sldId id="1244" r:id="rId20"/>
    <p:sldId id="1205" r:id="rId21"/>
    <p:sldId id="1298" r:id="rId22"/>
    <p:sldId id="1265" r:id="rId23"/>
    <p:sldId id="1204" r:id="rId24"/>
    <p:sldId id="1274" r:id="rId25"/>
    <p:sldId id="1294" r:id="rId26"/>
    <p:sldId id="1295" r:id="rId27"/>
    <p:sldId id="1296" r:id="rId28"/>
    <p:sldId id="1297" r:id="rId29"/>
    <p:sldId id="1276" r:id="rId30"/>
    <p:sldId id="1272" r:id="rId31"/>
    <p:sldId id="1236" r:id="rId32"/>
    <p:sldId id="1239" r:id="rId33"/>
    <p:sldId id="1237" r:id="rId34"/>
    <p:sldId id="1240" r:id="rId35"/>
    <p:sldId id="1234" r:id="rId36"/>
    <p:sldId id="1266" r:id="rId37"/>
    <p:sldId id="1268" r:id="rId38"/>
    <p:sldId id="1281" r:id="rId39"/>
    <p:sldId id="768" r:id="rId40"/>
    <p:sldId id="1304" r:id="rId41"/>
    <p:sldId id="1280" r:id="rId42"/>
    <p:sldId id="1211" r:id="rId43"/>
    <p:sldId id="1245" r:id="rId44"/>
    <p:sldId id="1282" r:id="rId45"/>
    <p:sldId id="1246" r:id="rId46"/>
    <p:sldId id="1288" r:id="rId47"/>
    <p:sldId id="1287" r:id="rId48"/>
    <p:sldId id="1270" r:id="rId4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895"/>
            <p14:sldId id="939"/>
            <p14:sldId id="1198"/>
            <p14:sldId id="1224"/>
            <p14:sldId id="1290"/>
            <p14:sldId id="1289"/>
            <p14:sldId id="1229"/>
            <p14:sldId id="1285"/>
            <p14:sldId id="1225"/>
            <p14:sldId id="1230"/>
            <p14:sldId id="1231"/>
            <p14:sldId id="1009"/>
            <p14:sldId id="1194"/>
            <p14:sldId id="1284"/>
            <p14:sldId id="1212"/>
            <p14:sldId id="1291"/>
            <p14:sldId id="1241"/>
            <p14:sldId id="1242"/>
            <p14:sldId id="1244"/>
            <p14:sldId id="1205"/>
            <p14:sldId id="1298"/>
            <p14:sldId id="1265"/>
            <p14:sldId id="1204"/>
            <p14:sldId id="1274"/>
            <p14:sldId id="1294"/>
            <p14:sldId id="1295"/>
            <p14:sldId id="1296"/>
            <p14:sldId id="1297"/>
            <p14:sldId id="1276"/>
            <p14:sldId id="1272"/>
            <p14:sldId id="1236"/>
            <p14:sldId id="1239"/>
            <p14:sldId id="1237"/>
            <p14:sldId id="1240"/>
            <p14:sldId id="1234"/>
            <p14:sldId id="1266"/>
            <p14:sldId id="1268"/>
            <p14:sldId id="1281"/>
            <p14:sldId id="768"/>
            <p14:sldId id="1304"/>
            <p14:sldId id="1280"/>
            <p14:sldId id="1211"/>
            <p14:sldId id="1245"/>
            <p14:sldId id="1282"/>
            <p14:sldId id="1246"/>
            <p14:sldId id="1288"/>
            <p14:sldId id="1287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78B8"/>
    <a:srgbClr val="36544F"/>
    <a:srgbClr val="9E60B8"/>
    <a:srgbClr val="FB8E20"/>
    <a:srgbClr val="5AB88F"/>
    <a:srgbClr val="B04432"/>
    <a:srgbClr val="D4EBE9"/>
    <a:srgbClr val="3E729D"/>
    <a:srgbClr val="41719C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524"/>
    <p:restoredTop sz="96911" autoAdjust="0"/>
  </p:normalViewPr>
  <p:slideViewPr>
    <p:cSldViewPr snapToGrid="0" snapToObjects="1">
      <p:cViewPr varScale="1">
        <p:scale>
          <a:sx n="360" d="100"/>
          <a:sy n="360" d="100"/>
        </p:scale>
        <p:origin x="1168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04" d="100"/>
          <a:sy n="204" d="100"/>
        </p:scale>
        <p:origin x="765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15.09.22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2.png>
</file>

<file path=ppt/media/image13.png>
</file>

<file path=ppt/media/image2.png>
</file>

<file path=ppt/media/image20.png>
</file>

<file path=ppt/media/image21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15.09.22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551088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9/15/22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9/15/22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EEF4409-183C-C04C-BA2D-1FE36517D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1" y="0"/>
            <a:ext cx="9144000" cy="51435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1"/>
            <a:ext cx="9154725" cy="4550832"/>
          </a:xfrm>
          <a:prstGeom prst="rect">
            <a:avLst/>
          </a:prstGeom>
          <a:solidFill>
            <a:srgbClr val="D4EBE9">
              <a:alpha val="6894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3" name="Rechteck 2"/>
          <p:cNvSpPr/>
          <p:nvPr/>
        </p:nvSpPr>
        <p:spPr>
          <a:xfrm>
            <a:off x="492000" y="1046835"/>
            <a:ext cx="7707756" cy="2477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8475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55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8371" y="4550833"/>
            <a:ext cx="9154724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65622" y="4550833"/>
            <a:ext cx="7429500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Code.talks</a:t>
            </a:r>
            <a:r>
              <a:rPr lang="de-DE" sz="1050" spc="60" dirty="0">
                <a:solidFill>
                  <a:srgbClr val="D4EBE9"/>
                </a:solidFill>
              </a:rPr>
              <a:t> Hamburg | 15. September 2022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286849" y="3969232"/>
            <a:ext cx="3415780" cy="30380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sz="1400" b="1" dirty="0" err="1">
                <a:solidFill>
                  <a:srgbClr val="36544F"/>
                </a:solidFill>
              </a:rPr>
              <a:t>Slides</a:t>
            </a:r>
            <a:r>
              <a:rPr lang="de-DE" sz="1400" b="1" dirty="0">
                <a:solidFill>
                  <a:srgbClr val="36544F"/>
                </a:solidFill>
              </a:rPr>
              <a:t>: https://</a:t>
            </a:r>
            <a:r>
              <a:rPr lang="de-DE" sz="1400" b="1" dirty="0" err="1">
                <a:solidFill>
                  <a:srgbClr val="36544F"/>
                </a:solidFill>
              </a:rPr>
              <a:t>react.schule</a:t>
            </a:r>
            <a:r>
              <a:rPr lang="de-DE" sz="1400" b="1" dirty="0">
                <a:solidFill>
                  <a:srgbClr val="36544F"/>
                </a:solidFill>
              </a:rPr>
              <a:t>/</a:t>
            </a:r>
            <a:r>
              <a:rPr lang="de-DE" sz="1400" b="1" dirty="0" err="1">
                <a:solidFill>
                  <a:srgbClr val="36544F"/>
                </a:solidFill>
              </a:rPr>
              <a:t>codetalks-react</a:t>
            </a:r>
            <a:endParaRPr lang="de-DE" sz="1400" b="1" dirty="0">
              <a:solidFill>
                <a:srgbClr val="36544F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44E7402-650D-FF47-B694-CDC4CBCCE966}"/>
              </a:ext>
            </a:extLst>
          </p:cNvPr>
          <p:cNvSpPr/>
          <p:nvPr/>
        </p:nvSpPr>
        <p:spPr>
          <a:xfrm>
            <a:off x="1245285" y="3002476"/>
            <a:ext cx="6170856" cy="4874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44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Server </a:t>
            </a:r>
            <a:r>
              <a:rPr lang="de-DE" sz="44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Components</a:t>
            </a:r>
            <a:endParaRPr lang="de-DE" sz="4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A1BB54C4-7B79-E9D2-8871-1FEB6D9A922F}"/>
              </a:ext>
            </a:extLst>
          </p:cNvPr>
          <p:cNvGrpSpPr/>
          <p:nvPr/>
        </p:nvGrpSpPr>
        <p:grpSpPr>
          <a:xfrm>
            <a:off x="1286849" y="151926"/>
            <a:ext cx="2501921" cy="680234"/>
            <a:chOff x="12484424" y="2415330"/>
            <a:chExt cx="2501921" cy="680234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03673105-AE7A-8BBB-C435-0FF8B31245A6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D17D18E9-0DD6-D82D-C119-387C8D2CFAFF}"/>
                </a:ext>
              </a:extLst>
            </p:cNvPr>
            <p:cNvSpPr txBox="1"/>
            <p:nvPr/>
          </p:nvSpPr>
          <p:spPr>
            <a:xfrm>
              <a:off x="12491879" y="2787787"/>
              <a:ext cx="24944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0" name="Rechteck 9">
            <a:extLst>
              <a:ext uri="{FF2B5EF4-FFF2-40B4-BE49-F238E27FC236}">
                <a16:creationId xmlns:a16="http://schemas.microsoft.com/office/drawing/2014/main" id="{3545EDAE-C872-023C-CC4D-BE3E54B3E22C}"/>
              </a:ext>
            </a:extLst>
          </p:cNvPr>
          <p:cNvSpPr/>
          <p:nvPr/>
        </p:nvSpPr>
        <p:spPr>
          <a:xfrm>
            <a:off x="1245285" y="1099683"/>
            <a:ext cx="7132757" cy="4874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800" b="1" dirty="0" err="1">
                <a:solidFill>
                  <a:srgbClr val="1778B8"/>
                </a:solidFill>
                <a:latin typeface="Montserrat" charset="0"/>
              </a:rPr>
              <a:t>Serverside</a:t>
            </a:r>
            <a:r>
              <a:rPr lang="de-DE" sz="2800" b="1" dirty="0">
                <a:solidFill>
                  <a:srgbClr val="1778B8"/>
                </a:solidFill>
                <a:latin typeface="Montserrat" charset="0"/>
              </a:rPr>
              <a:t> Rendering 2.0?</a:t>
            </a:r>
          </a:p>
        </p:txBody>
      </p:sp>
    </p:spTree>
    <p:extLst>
      <p:ext uri="{BB962C8B-B14F-4D97-AF65-F5344CB8AC3E}">
        <p14:creationId xmlns:p14="http://schemas.microsoft.com/office/powerpoint/2010/main" val="2137545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342900" indent="-342900">
              <a:buFont typeface="+mj-lt"/>
              <a:buAutoNum type="arabicPeriod"/>
            </a:pPr>
            <a:endParaRPr lang="de-DE" b="0" dirty="0">
              <a:solidFill>
                <a:srgbClr val="36544F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Client braucht HTML nur anzuzeigen (schnell!)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Suchmaschinen können HTML indizieren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649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342900" indent="-342900">
              <a:buFont typeface="+mj-lt"/>
              <a:buAutoNum type="arabicPeriod"/>
            </a:pPr>
            <a:endParaRPr lang="de-DE" b="0" dirty="0">
              <a:solidFill>
                <a:srgbClr val="36544F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Client braucht HTML nur anzuzeigen (schnell!)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Suchmaschinen können HTML indizieren</a:t>
            </a:r>
          </a:p>
          <a:p>
            <a:pPr marL="342900" indent="-342900">
              <a:buFont typeface="+mj-lt"/>
              <a:buAutoNum type="arabicPeriod"/>
            </a:pPr>
            <a:endParaRPr lang="de-DE" b="0" dirty="0">
              <a:solidFill>
                <a:srgbClr val="36544F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Ebenfalls wird der </a:t>
            </a:r>
            <a:r>
              <a:rPr lang="de-DE" dirty="0">
                <a:solidFill>
                  <a:srgbClr val="36544F"/>
                </a:solidFill>
              </a:rPr>
              <a:t>komplette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dirty="0">
                <a:solidFill>
                  <a:srgbClr val="36544F"/>
                </a:solidFill>
              </a:rPr>
              <a:t>Anwendungscode</a:t>
            </a:r>
            <a:r>
              <a:rPr lang="de-DE" b="0" dirty="0">
                <a:solidFill>
                  <a:srgbClr val="36544F"/>
                </a:solidFill>
              </a:rPr>
              <a:t> zum Client geschickt</a:t>
            </a:r>
          </a:p>
          <a:p>
            <a:pPr lvl="1"/>
            <a:r>
              <a:rPr lang="de-DE" dirty="0"/>
              <a:t>😢 Auch für "statische" Komponenten</a:t>
            </a:r>
          </a:p>
          <a:p>
            <a:pPr lvl="1"/>
            <a:r>
              <a:rPr lang="de-DE" dirty="0"/>
              <a:t>😢 Bandbreite! Performance!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93028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69877" y="1394506"/>
            <a:ext cx="3804247" cy="1419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625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82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2947197" y="1152133"/>
            <a:ext cx="324960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Zero-Bundle-Size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1800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F949A73-276E-5047-9B15-D7546FA68FDC}"/>
              </a:ext>
            </a:extLst>
          </p:cNvPr>
          <p:cNvSpPr/>
          <p:nvPr/>
        </p:nvSpPr>
        <p:spPr>
          <a:xfrm>
            <a:off x="857251" y="303841"/>
            <a:ext cx="7429499" cy="957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95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"-experimental-" </a:t>
            </a:r>
          </a:p>
          <a:p>
            <a:pPr algn="ctr"/>
            <a:endParaRPr lang="de-DE" sz="67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3960A5A-329C-4D47-8AA0-D04E90254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131" y="2194217"/>
            <a:ext cx="5275108" cy="165735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37071E5F-A87A-BA49-8F6E-E0E8ED7B8FB5}"/>
              </a:ext>
            </a:extLst>
          </p:cNvPr>
          <p:cNvSpPr/>
          <p:nvPr/>
        </p:nvSpPr>
        <p:spPr>
          <a:xfrm>
            <a:off x="6459769" y="1937979"/>
            <a:ext cx="103265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6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😈</a:t>
            </a:r>
            <a:endParaRPr lang="de-DE" sz="6600" dirty="0"/>
          </a:p>
        </p:txBody>
      </p:sp>
    </p:spTree>
    <p:extLst>
      <p:ext uri="{BB962C8B-B14F-4D97-AF65-F5344CB8AC3E}">
        <p14:creationId xmlns:p14="http://schemas.microsoft.com/office/powerpoint/2010/main" val="680168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Idee: </a:t>
            </a:r>
            <a:r>
              <a:rPr lang="de-DE" b="0" dirty="0">
                <a:solidFill>
                  <a:srgbClr val="36544F"/>
                </a:solidFill>
              </a:rPr>
              <a:t>Komponenten werden </a:t>
            </a:r>
            <a:r>
              <a:rPr lang="de-DE" b="0" u="sng" dirty="0">
                <a:solidFill>
                  <a:srgbClr val="36544F"/>
                </a:solidFill>
              </a:rPr>
              <a:t>nur </a:t>
            </a:r>
            <a:r>
              <a:rPr lang="de-DE" b="0" dirty="0">
                <a:solidFill>
                  <a:srgbClr val="36544F"/>
                </a:solidFill>
              </a:rPr>
              <a:t>auf dem Server ausgeführt</a:t>
            </a:r>
          </a:p>
          <a:p>
            <a:r>
              <a:rPr lang="de-DE" b="0" dirty="0">
                <a:solidFill>
                  <a:srgbClr val="36544F"/>
                </a:solidFill>
              </a:rPr>
              <a:t>Sie stehen nicht auf dem Client zur Verfügung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schickt lediglich eine </a:t>
            </a:r>
            <a:r>
              <a:rPr lang="de-DE" b="0" i="1" dirty="0">
                <a:solidFill>
                  <a:srgbClr val="36544F"/>
                </a:solidFill>
              </a:rPr>
              <a:t>Repräsentation der UI, </a:t>
            </a:r>
            <a:r>
              <a:rPr lang="de-DE" b="0" dirty="0">
                <a:solidFill>
                  <a:srgbClr val="36544F"/>
                </a:solidFill>
              </a:rPr>
              <a:t>aber</a:t>
            </a:r>
            <a:r>
              <a:rPr lang="de-DE" b="0" i="1" dirty="0">
                <a:solidFill>
                  <a:srgbClr val="36544F"/>
                </a:solidFill>
              </a:rPr>
              <a:t> keinen Code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"Zero-Bundle-Size"</a:t>
            </a: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0773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</p:txBody>
      </p:sp>
    </p:spTree>
    <p:extLst>
      <p:ext uri="{BB962C8B-B14F-4D97-AF65-F5344CB8AC3E}">
        <p14:creationId xmlns:p14="http://schemas.microsoft.com/office/powerpoint/2010/main" val="2976488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Drei 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</p:txBody>
      </p:sp>
    </p:spTree>
    <p:extLst>
      <p:ext uri="{BB962C8B-B14F-4D97-AF65-F5344CB8AC3E}">
        <p14:creationId xmlns:p14="http://schemas.microsoft.com/office/powerpoint/2010/main" val="16725982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Drei 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881127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Wie bisher: Client-Komponenten</a:t>
            </a:r>
          </a:p>
          <a:p>
            <a:pPr lvl="1"/>
            <a:r>
              <a:rPr lang="de-DE" dirty="0"/>
              <a:t>werden </a:t>
            </a:r>
            <a:r>
              <a:rPr lang="de-DE" i="1" dirty="0"/>
              <a:t>nur</a:t>
            </a:r>
            <a:r>
              <a:rPr lang="de-DE" dirty="0"/>
              <a:t> auf dem Client ausgeführt</a:t>
            </a:r>
          </a:p>
          <a:p>
            <a:pPr lvl="1"/>
            <a:r>
              <a:rPr lang="de-DE" dirty="0"/>
              <a:t>JavaScript-Code wird zum Client gesendet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77476EC-60B4-B94A-BE42-4A788E268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958" y="2393459"/>
            <a:ext cx="3531472" cy="250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4367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Drei 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Neu: Server-Komponenten</a:t>
            </a:r>
          </a:p>
          <a:p>
            <a:pPr lvl="1"/>
            <a:r>
              <a:rPr lang="de-DE" dirty="0"/>
              <a:t>werden </a:t>
            </a:r>
            <a:r>
              <a:rPr lang="de-DE" i="1" dirty="0"/>
              <a:t>nur</a:t>
            </a:r>
            <a:r>
              <a:rPr lang="de-DE" dirty="0"/>
              <a:t> auf dem Server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liefern UI (!) zum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-</a:t>
            </a:r>
            <a:r>
              <a:rPr lang="de-DE" dirty="0"/>
              <a:t>Client zurück (kein JavaScript-Code)</a:t>
            </a:r>
          </a:p>
          <a:p>
            <a:pPr lvl="1"/>
            <a:r>
              <a:rPr lang="de-DE" dirty="0"/>
              <a:t>API: "normale" React-Komponenten (JS, JSX, ...)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82158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Drei 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Neu: Server-Komponenten</a:t>
            </a:r>
          </a:p>
          <a:p>
            <a:pPr lvl="1"/>
            <a:r>
              <a:rPr lang="de-DE" dirty="0"/>
              <a:t>werden </a:t>
            </a:r>
            <a:r>
              <a:rPr lang="de-DE" i="1" dirty="0"/>
              <a:t>nur</a:t>
            </a:r>
            <a:r>
              <a:rPr lang="de-DE" dirty="0"/>
              <a:t> auf dem Server ausgeführt</a:t>
            </a:r>
          </a:p>
          <a:p>
            <a:pPr lvl="1"/>
            <a:r>
              <a:rPr lang="de-DE" dirty="0"/>
              <a:t>liefern UI (!) zum </a:t>
            </a:r>
            <a:r>
              <a:rPr lang="de-DE" dirty="0" err="1"/>
              <a:t>React</a:t>
            </a:r>
            <a:r>
              <a:rPr lang="de-DE" dirty="0"/>
              <a:t>-Client zurück (kein JavaScript-Code)</a:t>
            </a:r>
          </a:p>
          <a:p>
            <a:pPr lvl="1"/>
            <a:r>
              <a:rPr lang="de-DE" dirty="0"/>
              <a:t>API: "normale" React-Komponenten (JS, JSX, ...)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Res</a:t>
            </a:r>
            <a:r>
              <a:rPr lang="de-DE" dirty="0"/>
              <a:t>triktionen: kein </a:t>
            </a:r>
            <a:r>
              <a:rPr lang="de-DE" dirty="0" err="1"/>
              <a:t>useState</a:t>
            </a:r>
            <a:r>
              <a:rPr lang="de-DE" dirty="0"/>
              <a:t>, </a:t>
            </a:r>
            <a:r>
              <a:rPr lang="de-DE" dirty="0" err="1"/>
              <a:t>useEffect</a:t>
            </a:r>
            <a:r>
              <a:rPr lang="de-DE" dirty="0"/>
              <a:t>, Browser APIs</a:t>
            </a:r>
          </a:p>
          <a:p>
            <a:pPr lvl="1"/>
            <a:r>
              <a:rPr lang="de-DE" dirty="0"/>
              <a:t>aber: können Server Umgebung und Ressourcen nutzen (!)</a:t>
            </a:r>
          </a:p>
          <a:p>
            <a:pPr lvl="2"/>
            <a:r>
              <a:rPr lang="de-DE" dirty="0"/>
              <a:t>Datenbanken</a:t>
            </a:r>
          </a:p>
          <a:p>
            <a:pPr lvl="2"/>
            <a:r>
              <a:rPr lang="de-DE" dirty="0"/>
              <a:t>Filesystem</a:t>
            </a:r>
          </a:p>
        </p:txBody>
      </p:sp>
    </p:spTree>
    <p:extLst>
      <p:ext uri="{BB962C8B-B14F-4D97-AF65-F5344CB8AC3E}">
        <p14:creationId xmlns:p14="http://schemas.microsoft.com/office/powerpoint/2010/main" val="2071493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538293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Drei 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5155953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Weiterhin </a:t>
            </a:r>
            <a:r>
              <a:rPr lang="de-DE" u="sng" dirty="0"/>
              <a:t>ein</a:t>
            </a:r>
            <a:r>
              <a:rPr lang="de-DE" dirty="0"/>
              <a:t> Komponenten-Baum</a:t>
            </a:r>
          </a:p>
          <a:p>
            <a:r>
              <a:rPr lang="de-DE" b="0" dirty="0">
                <a:solidFill>
                  <a:srgbClr val="36544F"/>
                </a:solidFill>
              </a:rPr>
              <a:t>Ein Teil der Komponenten kommt jetzt vom Server...</a:t>
            </a:r>
          </a:p>
          <a:p>
            <a:r>
              <a:rPr lang="de-DE" dirty="0">
                <a:solidFill>
                  <a:srgbClr val="36544F"/>
                </a:solidFill>
              </a:rPr>
              <a:t>Server Komponenten sind nicht </a:t>
            </a:r>
            <a:br>
              <a:rPr lang="de-DE" dirty="0">
                <a:solidFill>
                  <a:srgbClr val="36544F"/>
                </a:solidFill>
              </a:rPr>
            </a:br>
            <a:r>
              <a:rPr lang="de-DE" dirty="0">
                <a:solidFill>
                  <a:srgbClr val="36544F"/>
                </a:solidFill>
              </a:rPr>
              <a:t>auf dem Client vorhanden!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rendert die Komponenten, bis er auf eine Client-Komponente trifft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02F428F-AA47-5540-90DA-D8CB4DA3F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841" y="2065702"/>
            <a:ext cx="3437773" cy="287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7293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Drei 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5155953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Weiterhin </a:t>
            </a:r>
            <a:r>
              <a:rPr lang="de-DE" u="sng" dirty="0"/>
              <a:t>ein</a:t>
            </a:r>
            <a:r>
              <a:rPr lang="de-DE" dirty="0"/>
              <a:t> Komponenten-Baum</a:t>
            </a:r>
          </a:p>
          <a:p>
            <a:r>
              <a:rPr lang="de-DE" b="0" dirty="0">
                <a:solidFill>
                  <a:srgbClr val="36544F"/>
                </a:solidFill>
              </a:rPr>
              <a:t>Ein Teil der Komponenten kommt jetzt vom Server...</a:t>
            </a:r>
          </a:p>
          <a:p>
            <a:r>
              <a:rPr lang="de-DE" dirty="0">
                <a:solidFill>
                  <a:srgbClr val="36544F"/>
                </a:solidFill>
              </a:rPr>
              <a:t>Server Komponenten sind nicht </a:t>
            </a:r>
            <a:br>
              <a:rPr lang="de-DE" dirty="0">
                <a:solidFill>
                  <a:srgbClr val="36544F"/>
                </a:solidFill>
              </a:rPr>
            </a:br>
            <a:r>
              <a:rPr lang="de-DE" dirty="0">
                <a:solidFill>
                  <a:srgbClr val="36544F"/>
                </a:solidFill>
              </a:rPr>
              <a:t>auf dem Client vorhanden!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rendert die Komponenten, bis er auf eine Client-Komponente trifft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02F428F-AA47-5540-90DA-D8CB4DA3F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841" y="2065702"/>
            <a:ext cx="3437773" cy="2877647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0095AFF0-40C0-AAE6-2C12-122DFE834D92}"/>
              </a:ext>
            </a:extLst>
          </p:cNvPr>
          <p:cNvSpPr/>
          <p:nvPr/>
        </p:nvSpPr>
        <p:spPr>
          <a:xfrm>
            <a:off x="699802" y="3211855"/>
            <a:ext cx="2153312" cy="1808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solidFill>
                  <a:srgbClr val="36544F"/>
                </a:solidFill>
              </a:rPr>
              <a:t>PostListPage</a:t>
            </a:r>
            <a:r>
              <a:rPr lang="de-DE" sz="1000" dirty="0">
                <a:solidFill>
                  <a:srgbClr val="36544F"/>
                </a:solidFill>
              </a:rPr>
              <a:t> im Code: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Server-Komponenten "</a:t>
            </a:r>
            <a:r>
              <a:rPr lang="de-DE" sz="1000" dirty="0" err="1">
                <a:solidFill>
                  <a:srgbClr val="36544F"/>
                </a:solidFill>
              </a:rPr>
              <a:t>PostList</a:t>
            </a:r>
            <a:r>
              <a:rPr lang="de-DE" sz="1000" dirty="0">
                <a:solidFill>
                  <a:srgbClr val="36544F"/>
                </a:solidFill>
              </a:rPr>
              <a:t>" und "</a:t>
            </a:r>
            <a:r>
              <a:rPr lang="de-DE" sz="1000" dirty="0" err="1">
                <a:solidFill>
                  <a:srgbClr val="36544F"/>
                </a:solidFill>
              </a:rPr>
              <a:t>TagCloud</a:t>
            </a:r>
            <a:r>
              <a:rPr lang="de-DE" sz="1000" dirty="0">
                <a:solidFill>
                  <a:srgbClr val="36544F"/>
                </a:solidFill>
              </a:rPr>
              <a:t>" gibt es als Komponenten, aber nicht auf dem Client (-&gt; React </a:t>
            </a:r>
            <a:r>
              <a:rPr lang="de-DE" sz="1000" dirty="0" err="1">
                <a:solidFill>
                  <a:srgbClr val="36544F"/>
                </a:solidFill>
              </a:rPr>
              <a:t>Dev</a:t>
            </a:r>
            <a:r>
              <a:rPr lang="de-DE" sz="1000" dirty="0">
                <a:solidFill>
                  <a:srgbClr val="36544F"/>
                </a:solidFill>
              </a:rPr>
              <a:t> Tools)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solidFill>
                  <a:srgbClr val="36544F"/>
                </a:solidFill>
              </a:rPr>
              <a:t>Netzwerktab</a:t>
            </a:r>
            <a:r>
              <a:rPr lang="de-DE" sz="1000" dirty="0">
                <a:solidFill>
                  <a:srgbClr val="36544F"/>
                </a:solidFill>
              </a:rPr>
              <a:t>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 </a:t>
            </a:r>
            <a:r>
              <a:rPr lang="de-DE" sz="1000" dirty="0" err="1">
                <a:solidFill>
                  <a:srgbClr val="36544F"/>
                </a:solidFill>
              </a:rPr>
              <a:t>react?location</a:t>
            </a:r>
            <a:endParaRPr lang="de-DE" sz="1000" dirty="0">
              <a:solidFill>
                <a:srgbClr val="36544F"/>
              </a:solidFill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Client Komponenten wie gewohnt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4955887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Drei 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Weiterhin </a:t>
            </a:r>
            <a:r>
              <a:rPr lang="de-DE" u="sng" dirty="0"/>
              <a:t>ein</a:t>
            </a:r>
            <a:r>
              <a:rPr lang="de-DE" dirty="0"/>
              <a:t> Komponenten-Baum</a:t>
            </a:r>
          </a:p>
          <a:p>
            <a:r>
              <a:rPr lang="de-DE" b="0" dirty="0">
                <a:solidFill>
                  <a:srgbClr val="36544F"/>
                </a:solidFill>
              </a:rPr>
              <a:t>Client-State bleibt beim neu-rendern von Server-Komponenten erhalten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CDA3B5D-7896-E94F-B1E5-A71650BF9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122" y="1911214"/>
            <a:ext cx="2636797" cy="2961498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99FE7D06-26DC-C141-AC84-595CAA08A5E1}"/>
              </a:ext>
            </a:extLst>
          </p:cNvPr>
          <p:cNvSpPr txBox="1"/>
          <p:nvPr/>
        </p:nvSpPr>
        <p:spPr>
          <a:xfrm>
            <a:off x="4077156" y="2410224"/>
            <a:ext cx="37731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Button löst Server Request aus, rendert </a:t>
            </a:r>
            <a:r>
              <a:rPr lang="de-DE" sz="11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PostList</a:t>
            </a:r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 neu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622C1E2A-63C4-1940-995A-D4F715E9E17F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921196" y="2541029"/>
            <a:ext cx="1155960" cy="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EF1FA65C-44CA-7949-9E1F-1D6A59B98BAC}"/>
              </a:ext>
            </a:extLst>
          </p:cNvPr>
          <p:cNvSpPr txBox="1"/>
          <p:nvPr/>
        </p:nvSpPr>
        <p:spPr>
          <a:xfrm>
            <a:off x="3998853" y="3588348"/>
            <a:ext cx="28727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Client-Komponente mit (</a:t>
            </a:r>
            <a:r>
              <a:rPr lang="de-DE" sz="11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)State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9EA7A0AC-DE49-1143-B02E-7572C5F08D82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2897835" y="3719153"/>
            <a:ext cx="1101018" cy="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1F85C470-3D01-E74C-BBA9-0421A186AE5A}"/>
              </a:ext>
            </a:extLst>
          </p:cNvPr>
          <p:cNvSpPr/>
          <p:nvPr/>
        </p:nvSpPr>
        <p:spPr>
          <a:xfrm>
            <a:off x="3974305" y="3987726"/>
            <a:ext cx="2153312" cy="884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b="1" dirty="0" err="1">
                <a:solidFill>
                  <a:srgbClr val="36544F"/>
                </a:solidFill>
              </a:rPr>
              <a:t>PostPreview</a:t>
            </a:r>
            <a:r>
              <a:rPr lang="de-DE" sz="1000" dirty="0">
                <a:solidFill>
                  <a:srgbClr val="36544F"/>
                </a:solidFill>
              </a:rPr>
              <a:t>: </a:t>
            </a:r>
            <a:r>
              <a:rPr lang="de-DE" sz="1000" dirty="0" err="1">
                <a:solidFill>
                  <a:srgbClr val="36544F"/>
                </a:solidFill>
              </a:rPr>
              <a:t>CommentEditor</a:t>
            </a:r>
            <a:r>
              <a:rPr lang="de-DE" sz="1000" dirty="0">
                <a:solidFill>
                  <a:srgbClr val="36544F"/>
                </a:solidFill>
              </a:rPr>
              <a:t> hinzufügen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Kommentar eingeben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Sortierung ändern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656382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Drei 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Neu: </a:t>
            </a:r>
            <a:r>
              <a:rPr lang="de-DE" dirty="0" err="1"/>
              <a:t>Shared</a:t>
            </a:r>
            <a:r>
              <a:rPr lang="de-DE" dirty="0"/>
              <a:t> Komponenten</a:t>
            </a:r>
          </a:p>
          <a:p>
            <a:pPr lvl="1"/>
            <a:r>
              <a:rPr lang="de-DE" dirty="0"/>
              <a:t>werden auf dem Server und dem Client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es gelten also die Restriktionen von Server </a:t>
            </a:r>
            <a:r>
              <a:rPr lang="de-DE" b="0" u="sng" dirty="0">
                <a:solidFill>
                  <a:srgbClr val="36544F"/>
                </a:solidFill>
              </a:rPr>
              <a:t>und</a:t>
            </a:r>
            <a:r>
              <a:rPr lang="de-DE" b="0" dirty="0">
                <a:solidFill>
                  <a:srgbClr val="36544F"/>
                </a:solidFill>
              </a:rPr>
              <a:t> Client-Komponenten</a:t>
            </a:r>
          </a:p>
          <a:p>
            <a:pPr lvl="1"/>
            <a:r>
              <a:rPr lang="de-DE" dirty="0"/>
              <a:t>können von Server- und Client-Komponenten verwendet werden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dirty="0"/>
          </a:p>
          <a:p>
            <a:pPr lvl="1"/>
            <a:r>
              <a:rPr lang="de-DE" dirty="0"/>
              <a:t>der entsprechende JavaScript-Code wird erst auf den Client übertragen, wenn er wirklich benötigt wird</a:t>
            </a:r>
          </a:p>
          <a:p>
            <a:pPr lvl="2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80741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Drei 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Shared</a:t>
            </a:r>
            <a:r>
              <a:rPr lang="de-DE" dirty="0"/>
              <a:t> Components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JS-Code wird erst bei Bedarf auf den Client geladen (ansonsten nur UI)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12E0DAD-ADE0-674B-A97F-62B2BD0FEC42}"/>
              </a:ext>
            </a:extLst>
          </p:cNvPr>
          <p:cNvSpPr/>
          <p:nvPr/>
        </p:nvSpPr>
        <p:spPr>
          <a:xfrm>
            <a:off x="6667302" y="3808389"/>
            <a:ext cx="2153312" cy="1192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Post-Seite: keine "Post-Komponente"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solidFill>
                  <a:srgbClr val="36544F"/>
                </a:solidFill>
              </a:rPr>
              <a:t>PostEditor</a:t>
            </a:r>
            <a:r>
              <a:rPr lang="de-DE" sz="1000" dirty="0">
                <a:solidFill>
                  <a:srgbClr val="36544F"/>
                </a:solidFill>
              </a:rPr>
              <a:t>: Post-Komponente wird geladen (-&gt; Netzwerk-Tab) und als Komponente gerendert (-&gt; </a:t>
            </a:r>
            <a:r>
              <a:rPr lang="de-DE" sz="1000" dirty="0" err="1">
                <a:solidFill>
                  <a:srgbClr val="36544F"/>
                </a:solidFill>
              </a:rPr>
              <a:t>Dev</a:t>
            </a:r>
            <a:r>
              <a:rPr lang="de-DE" sz="1000" dirty="0">
                <a:solidFill>
                  <a:srgbClr val="36544F"/>
                </a:solidFill>
              </a:rPr>
              <a:t> Tools)</a:t>
            </a:r>
            <a:endParaRPr lang="de-DE" sz="10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592F08D-7F72-544E-A50D-FF4C13E225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23"/>
          <a:stretch/>
        </p:blipFill>
        <p:spPr>
          <a:xfrm>
            <a:off x="3401513" y="1793724"/>
            <a:ext cx="2237697" cy="236301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7C1E624E-7D49-F64E-ACAF-008FE0D78BFD}"/>
              </a:ext>
            </a:extLst>
          </p:cNvPr>
          <p:cNvSpPr/>
          <p:nvPr/>
        </p:nvSpPr>
        <p:spPr>
          <a:xfrm>
            <a:off x="3357506" y="4243979"/>
            <a:ext cx="2851554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Verwendung "Post"-Komponente 2:</a:t>
            </a:r>
          </a:p>
          <a:p>
            <a:r>
              <a:rPr lang="de-DE" sz="1151" dirty="0">
                <a:solidFill>
                  <a:srgbClr val="36544F"/>
                </a:solidFill>
              </a:rPr>
              <a:t>innerhalb einer Client-Komponente</a:t>
            </a:r>
            <a:endParaRPr lang="de-DE" sz="100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A0AD6AA-25B7-1047-8136-ACA77ED83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969" y="1793724"/>
            <a:ext cx="2241080" cy="1536877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18D57987-51D4-0E44-B742-EAE6BB299CEF}"/>
              </a:ext>
            </a:extLst>
          </p:cNvPr>
          <p:cNvSpPr/>
          <p:nvPr/>
        </p:nvSpPr>
        <p:spPr>
          <a:xfrm>
            <a:off x="414669" y="4243979"/>
            <a:ext cx="2851554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Verwendung "Post"-Komponente 1:</a:t>
            </a:r>
          </a:p>
          <a:p>
            <a:r>
              <a:rPr lang="de-DE" sz="1151" dirty="0">
                <a:solidFill>
                  <a:srgbClr val="36544F"/>
                </a:solidFill>
              </a:rPr>
              <a:t>innerhalb einer Server-Komponente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9569203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6158366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Konsequenzen</a:t>
            </a:r>
          </a:p>
          <a:p>
            <a:pPr>
              <a:lnSpc>
                <a:spcPct val="120000"/>
              </a:lnSpc>
              <a:spcAft>
                <a:spcPts val="1500"/>
              </a:spcAft>
            </a:pPr>
            <a:r>
              <a:rPr lang="de-DE" sz="1800" dirty="0" err="1">
                <a:solidFill>
                  <a:srgbClr val="1778B8"/>
                </a:solidFill>
              </a:rPr>
              <a:t>PostList</a:t>
            </a:r>
            <a:r>
              <a:rPr lang="de-DE" sz="1800" b="0" dirty="0">
                <a:solidFill>
                  <a:srgbClr val="36544F"/>
                </a:solidFill>
              </a:rPr>
              <a:t> ist nicht als Komponente auf dem Client vorhanden</a:t>
            </a:r>
          </a:p>
          <a:p>
            <a:endParaRPr lang="de-DE" sz="1600" b="0" dirty="0">
              <a:solidFill>
                <a:srgbClr val="36544F"/>
              </a:solidFill>
            </a:endParaRPr>
          </a:p>
          <a:p>
            <a:endParaRPr lang="de-DE" sz="1600" i="1" dirty="0">
              <a:solidFill>
                <a:srgbClr val="36544F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0282913-80C9-9079-EF7D-698D8078C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2576" y="725424"/>
            <a:ext cx="2823854" cy="42885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51EB6ED7-FC03-93C6-B328-E33CFCF7C035}"/>
              </a:ext>
            </a:extLst>
          </p:cNvPr>
          <p:cNvSpPr/>
          <p:nvPr/>
        </p:nvSpPr>
        <p:spPr>
          <a:xfrm>
            <a:off x="6132576" y="1295448"/>
            <a:ext cx="2762894" cy="3718560"/>
          </a:xfrm>
          <a:prstGeom prst="rect">
            <a:avLst/>
          </a:prstGeom>
          <a:noFill/>
          <a:ln w="25400"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1984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5884046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Konsequenzen</a:t>
            </a:r>
          </a:p>
          <a:p>
            <a:pPr>
              <a:lnSpc>
                <a:spcPct val="120000"/>
              </a:lnSpc>
              <a:spcAft>
                <a:spcPts val="1500"/>
              </a:spcAft>
            </a:pPr>
            <a:r>
              <a:rPr lang="de-DE" sz="1800" b="0" dirty="0" err="1">
                <a:solidFill>
                  <a:srgbClr val="36544F"/>
                </a:solidFill>
              </a:rPr>
              <a:t>PostList</a:t>
            </a:r>
            <a:r>
              <a:rPr lang="de-DE" sz="1800" b="0" dirty="0">
                <a:solidFill>
                  <a:srgbClr val="36544F"/>
                </a:solidFill>
              </a:rPr>
              <a:t> ist nicht als Komponente auf dem Client vorhanden</a:t>
            </a:r>
          </a:p>
          <a:p>
            <a:pPr>
              <a:lnSpc>
                <a:spcPct val="120000"/>
              </a:lnSpc>
              <a:spcAft>
                <a:spcPts val="1500"/>
              </a:spcAft>
            </a:pPr>
            <a:r>
              <a:rPr lang="de-DE" sz="1800" b="0" dirty="0">
                <a:solidFill>
                  <a:srgbClr val="36544F"/>
                </a:solidFill>
              </a:rPr>
              <a:t>Die </a:t>
            </a:r>
            <a:r>
              <a:rPr lang="de-DE" sz="1800" dirty="0">
                <a:solidFill>
                  <a:srgbClr val="1778B8"/>
                </a:solidFill>
              </a:rPr>
              <a:t>Posts mit </a:t>
            </a:r>
            <a:r>
              <a:rPr lang="de-DE" sz="1800" dirty="0">
                <a:solidFill>
                  <a:srgbClr val="9E60B8"/>
                </a:solidFill>
              </a:rPr>
              <a:t>Kommentaren</a:t>
            </a:r>
            <a:r>
              <a:rPr lang="de-DE" sz="1800" b="0" dirty="0">
                <a:solidFill>
                  <a:srgbClr val="36544F"/>
                </a:solidFill>
              </a:rPr>
              <a:t> (Daten) sind folglich ebenso nicht auf dem Client vorhanden</a:t>
            </a:r>
          </a:p>
          <a:p>
            <a:endParaRPr lang="de-DE" sz="1600" b="0" dirty="0">
              <a:solidFill>
                <a:srgbClr val="36544F"/>
              </a:solidFill>
            </a:endParaRPr>
          </a:p>
          <a:p>
            <a:endParaRPr lang="de-DE" sz="1600" i="1" dirty="0">
              <a:solidFill>
                <a:srgbClr val="36544F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0282913-80C9-9079-EF7D-698D8078C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2576" y="725424"/>
            <a:ext cx="2823854" cy="42885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51EB6ED7-FC03-93C6-B328-E33CFCF7C035}"/>
              </a:ext>
            </a:extLst>
          </p:cNvPr>
          <p:cNvSpPr/>
          <p:nvPr/>
        </p:nvSpPr>
        <p:spPr>
          <a:xfrm>
            <a:off x="6224016" y="1450848"/>
            <a:ext cx="2383536" cy="559308"/>
          </a:xfrm>
          <a:prstGeom prst="rect">
            <a:avLst/>
          </a:prstGeom>
          <a:noFill/>
          <a:ln w="25400"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5641DE8B-BDAD-FD63-663B-3A4F616FC1D6}"/>
              </a:ext>
            </a:extLst>
          </p:cNvPr>
          <p:cNvSpPr/>
          <p:nvPr/>
        </p:nvSpPr>
        <p:spPr>
          <a:xfrm>
            <a:off x="6224016" y="3133345"/>
            <a:ext cx="2383536" cy="636957"/>
          </a:xfrm>
          <a:prstGeom prst="rect">
            <a:avLst/>
          </a:prstGeom>
          <a:noFill/>
          <a:ln w="25400"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759921F-E11F-8329-4459-FF17B147A8F9}"/>
              </a:ext>
            </a:extLst>
          </p:cNvPr>
          <p:cNvSpPr/>
          <p:nvPr/>
        </p:nvSpPr>
        <p:spPr>
          <a:xfrm>
            <a:off x="6230112" y="2060448"/>
            <a:ext cx="2383536" cy="304800"/>
          </a:xfrm>
          <a:prstGeom prst="rect">
            <a:avLst/>
          </a:prstGeom>
          <a:noFill/>
          <a:ln w="25400"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AF9A8054-655A-4A5C-B1B7-A57CE735DE9A}"/>
              </a:ext>
            </a:extLst>
          </p:cNvPr>
          <p:cNvSpPr/>
          <p:nvPr/>
        </p:nvSpPr>
        <p:spPr>
          <a:xfrm>
            <a:off x="6224016" y="3840481"/>
            <a:ext cx="2383536" cy="353567"/>
          </a:xfrm>
          <a:prstGeom prst="rect">
            <a:avLst/>
          </a:prstGeom>
          <a:noFill/>
          <a:ln w="25400"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11414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5945006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Konsequenzen</a:t>
            </a:r>
          </a:p>
          <a:p>
            <a:pPr>
              <a:lnSpc>
                <a:spcPct val="120000"/>
              </a:lnSpc>
              <a:spcAft>
                <a:spcPts val="1500"/>
              </a:spcAft>
            </a:pPr>
            <a:r>
              <a:rPr lang="de-DE" sz="1800" b="0" dirty="0" err="1">
                <a:solidFill>
                  <a:srgbClr val="36544F"/>
                </a:solidFill>
              </a:rPr>
              <a:t>PostList</a:t>
            </a:r>
            <a:r>
              <a:rPr lang="de-DE" sz="1800" b="0" dirty="0">
                <a:solidFill>
                  <a:srgbClr val="36544F"/>
                </a:solidFill>
              </a:rPr>
              <a:t> ist nicht als Komponente auf dem Client vorhanden</a:t>
            </a:r>
          </a:p>
          <a:p>
            <a:pPr>
              <a:lnSpc>
                <a:spcPct val="120000"/>
              </a:lnSpc>
              <a:spcAft>
                <a:spcPts val="1500"/>
              </a:spcAft>
            </a:pPr>
            <a:r>
              <a:rPr lang="de-DE" sz="1800" b="0" dirty="0">
                <a:solidFill>
                  <a:srgbClr val="36544F"/>
                </a:solidFill>
              </a:rPr>
              <a:t>Die Posts mit Kommentaren (Daten) sind folglich ebenso nicht auf dem Client vorhanden</a:t>
            </a:r>
          </a:p>
          <a:p>
            <a:pPr>
              <a:lnSpc>
                <a:spcPct val="120000"/>
              </a:lnSpc>
              <a:spcAft>
                <a:spcPts val="1500"/>
              </a:spcAft>
            </a:pPr>
            <a:r>
              <a:rPr lang="de-DE" sz="1800" b="0" dirty="0">
                <a:solidFill>
                  <a:srgbClr val="36544F"/>
                </a:solidFill>
              </a:rPr>
              <a:t>Nach dem Hinzufügen eines Kommentars (</a:t>
            </a:r>
            <a:r>
              <a:rPr lang="de-DE" sz="1800" b="0" dirty="0" err="1">
                <a:solidFill>
                  <a:srgbClr val="1778B8"/>
                </a:solidFill>
              </a:rPr>
              <a:t>CommentEditor</a:t>
            </a:r>
            <a:r>
              <a:rPr lang="de-DE" sz="1800" b="0" dirty="0">
                <a:solidFill>
                  <a:srgbClr val="1778B8"/>
                </a:solidFill>
              </a:rPr>
              <a:t>-Komponente</a:t>
            </a:r>
            <a:r>
              <a:rPr lang="de-DE" sz="1800" b="0" dirty="0">
                <a:solidFill>
                  <a:srgbClr val="36544F"/>
                </a:solidFill>
              </a:rPr>
              <a:t>) haben wir keinen State zum Verändern 😢</a:t>
            </a:r>
          </a:p>
          <a:p>
            <a:endParaRPr lang="de-DE" sz="1600" b="0" dirty="0">
              <a:solidFill>
                <a:srgbClr val="36544F"/>
              </a:solidFill>
            </a:endParaRPr>
          </a:p>
          <a:p>
            <a:endParaRPr lang="de-DE" sz="1600" i="1" dirty="0">
              <a:solidFill>
                <a:srgbClr val="36544F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0282913-80C9-9079-EF7D-698D8078C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2576" y="725424"/>
            <a:ext cx="2823854" cy="42885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51EB6ED7-FC03-93C6-B328-E33CFCF7C035}"/>
              </a:ext>
            </a:extLst>
          </p:cNvPr>
          <p:cNvSpPr/>
          <p:nvPr/>
        </p:nvSpPr>
        <p:spPr>
          <a:xfrm>
            <a:off x="6199632" y="2334768"/>
            <a:ext cx="2676144" cy="640080"/>
          </a:xfrm>
          <a:prstGeom prst="rect">
            <a:avLst/>
          </a:prstGeom>
          <a:noFill/>
          <a:ln w="25400"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17128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6048638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Konsequenzen</a:t>
            </a:r>
          </a:p>
          <a:p>
            <a:pPr>
              <a:lnSpc>
                <a:spcPct val="120000"/>
              </a:lnSpc>
              <a:spcAft>
                <a:spcPts val="1500"/>
              </a:spcAft>
            </a:pPr>
            <a:r>
              <a:rPr lang="de-DE" sz="1800" b="0" dirty="0" err="1">
                <a:solidFill>
                  <a:srgbClr val="36544F"/>
                </a:solidFill>
              </a:rPr>
              <a:t>PostList</a:t>
            </a:r>
            <a:r>
              <a:rPr lang="de-DE" sz="1800" b="0" dirty="0">
                <a:solidFill>
                  <a:srgbClr val="36544F"/>
                </a:solidFill>
              </a:rPr>
              <a:t> ist nicht als Komponente auf dem Client vorhanden</a:t>
            </a:r>
          </a:p>
          <a:p>
            <a:pPr>
              <a:lnSpc>
                <a:spcPct val="120000"/>
              </a:lnSpc>
              <a:spcAft>
                <a:spcPts val="1500"/>
              </a:spcAft>
            </a:pPr>
            <a:r>
              <a:rPr lang="de-DE" sz="1800" b="0" dirty="0">
                <a:solidFill>
                  <a:srgbClr val="36544F"/>
                </a:solidFill>
              </a:rPr>
              <a:t>Die Posts mit Kommentaren (Daten) sind folglich ebenso nicht auf dem Client vorhanden</a:t>
            </a:r>
          </a:p>
          <a:p>
            <a:pPr>
              <a:lnSpc>
                <a:spcPct val="120000"/>
              </a:lnSpc>
              <a:spcAft>
                <a:spcPts val="1500"/>
              </a:spcAft>
            </a:pPr>
            <a:r>
              <a:rPr lang="de-DE" sz="1800" b="0" dirty="0">
                <a:solidFill>
                  <a:srgbClr val="36544F"/>
                </a:solidFill>
              </a:rPr>
              <a:t>Nach dem Hinzufügen eines Kommentars (</a:t>
            </a:r>
            <a:r>
              <a:rPr lang="de-DE" sz="1800" b="0" dirty="0" err="1">
                <a:solidFill>
                  <a:srgbClr val="36544F"/>
                </a:solidFill>
              </a:rPr>
              <a:t>CommentEditor</a:t>
            </a:r>
            <a:r>
              <a:rPr lang="de-DE" sz="1800" b="0" dirty="0">
                <a:solidFill>
                  <a:srgbClr val="36544F"/>
                </a:solidFill>
              </a:rPr>
              <a:t>-Komponente) haben wir keinen State zum Verändern 😢</a:t>
            </a:r>
          </a:p>
          <a:p>
            <a:pPr>
              <a:lnSpc>
                <a:spcPct val="120000"/>
              </a:lnSpc>
              <a:spcAft>
                <a:spcPts val="1500"/>
              </a:spcAft>
            </a:pPr>
            <a:r>
              <a:rPr lang="de-DE" sz="1800" b="0" dirty="0">
                <a:solidFill>
                  <a:srgbClr val="36544F"/>
                </a:solidFill>
              </a:rPr>
              <a:t>Wir brauchen </a:t>
            </a:r>
            <a:r>
              <a:rPr lang="de-DE" sz="1800" dirty="0">
                <a:solidFill>
                  <a:srgbClr val="1778B8"/>
                </a:solidFill>
              </a:rPr>
              <a:t>aktualisierte UI</a:t>
            </a:r>
            <a:r>
              <a:rPr lang="de-DE" sz="1800" b="0" dirty="0">
                <a:solidFill>
                  <a:srgbClr val="1778B8"/>
                </a:solidFill>
              </a:rPr>
              <a:t> </a:t>
            </a:r>
            <a:r>
              <a:rPr lang="de-DE" sz="1800" i="1" dirty="0">
                <a:solidFill>
                  <a:srgbClr val="1778B8"/>
                </a:solidFill>
              </a:rPr>
              <a:t>vom Server</a:t>
            </a:r>
          </a:p>
          <a:p>
            <a:endParaRPr lang="de-DE" sz="1600" b="0" dirty="0">
              <a:solidFill>
                <a:srgbClr val="36544F"/>
              </a:solidFill>
            </a:endParaRPr>
          </a:p>
          <a:p>
            <a:endParaRPr lang="de-DE" sz="1600" i="1" dirty="0">
              <a:solidFill>
                <a:srgbClr val="36544F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308A455-4C4A-A29E-62D3-F2A018C75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2576" y="725423"/>
            <a:ext cx="2846571" cy="4288583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4CB5B0A7-316A-CEF4-6F5E-EAA71E4645B4}"/>
              </a:ext>
            </a:extLst>
          </p:cNvPr>
          <p:cNvSpPr/>
          <p:nvPr/>
        </p:nvSpPr>
        <p:spPr>
          <a:xfrm>
            <a:off x="6199632" y="1299029"/>
            <a:ext cx="2676144" cy="3714977"/>
          </a:xfrm>
          <a:prstGeom prst="rect">
            <a:avLst/>
          </a:prstGeom>
          <a:noFill/>
          <a:ln w="25400">
            <a:solidFill>
              <a:srgbClr val="1778B8"/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676144"/>
                      <a:gd name="connsiteY0" fmla="*/ 0 h 3714977"/>
                      <a:gd name="connsiteX1" fmla="*/ 508467 w 2676144"/>
                      <a:gd name="connsiteY1" fmla="*/ 0 h 3714977"/>
                      <a:gd name="connsiteX2" fmla="*/ 963412 w 2676144"/>
                      <a:gd name="connsiteY2" fmla="*/ 0 h 3714977"/>
                      <a:gd name="connsiteX3" fmla="*/ 1552164 w 2676144"/>
                      <a:gd name="connsiteY3" fmla="*/ 0 h 3714977"/>
                      <a:gd name="connsiteX4" fmla="*/ 2060631 w 2676144"/>
                      <a:gd name="connsiteY4" fmla="*/ 0 h 3714977"/>
                      <a:gd name="connsiteX5" fmla="*/ 2676144 w 2676144"/>
                      <a:gd name="connsiteY5" fmla="*/ 0 h 3714977"/>
                      <a:gd name="connsiteX6" fmla="*/ 2676144 w 2676144"/>
                      <a:gd name="connsiteY6" fmla="*/ 605011 h 3714977"/>
                      <a:gd name="connsiteX7" fmla="*/ 2676144 w 2676144"/>
                      <a:gd name="connsiteY7" fmla="*/ 1135722 h 3714977"/>
                      <a:gd name="connsiteX8" fmla="*/ 2676144 w 2676144"/>
                      <a:gd name="connsiteY8" fmla="*/ 1666433 h 3714977"/>
                      <a:gd name="connsiteX9" fmla="*/ 2676144 w 2676144"/>
                      <a:gd name="connsiteY9" fmla="*/ 2122844 h 3714977"/>
                      <a:gd name="connsiteX10" fmla="*/ 2676144 w 2676144"/>
                      <a:gd name="connsiteY10" fmla="*/ 2579255 h 3714977"/>
                      <a:gd name="connsiteX11" fmla="*/ 2676144 w 2676144"/>
                      <a:gd name="connsiteY11" fmla="*/ 3109966 h 3714977"/>
                      <a:gd name="connsiteX12" fmla="*/ 2676144 w 2676144"/>
                      <a:gd name="connsiteY12" fmla="*/ 3714977 h 3714977"/>
                      <a:gd name="connsiteX13" fmla="*/ 2221200 w 2676144"/>
                      <a:gd name="connsiteY13" fmla="*/ 3714977 h 3714977"/>
                      <a:gd name="connsiteX14" fmla="*/ 1632448 w 2676144"/>
                      <a:gd name="connsiteY14" fmla="*/ 3714977 h 3714977"/>
                      <a:gd name="connsiteX15" fmla="*/ 1150742 w 2676144"/>
                      <a:gd name="connsiteY15" fmla="*/ 3714977 h 3714977"/>
                      <a:gd name="connsiteX16" fmla="*/ 615513 w 2676144"/>
                      <a:gd name="connsiteY16" fmla="*/ 3714977 h 3714977"/>
                      <a:gd name="connsiteX17" fmla="*/ 0 w 2676144"/>
                      <a:gd name="connsiteY17" fmla="*/ 3714977 h 3714977"/>
                      <a:gd name="connsiteX18" fmla="*/ 0 w 2676144"/>
                      <a:gd name="connsiteY18" fmla="*/ 3184266 h 3714977"/>
                      <a:gd name="connsiteX19" fmla="*/ 0 w 2676144"/>
                      <a:gd name="connsiteY19" fmla="*/ 2727855 h 3714977"/>
                      <a:gd name="connsiteX20" fmla="*/ 0 w 2676144"/>
                      <a:gd name="connsiteY20" fmla="*/ 2271443 h 3714977"/>
                      <a:gd name="connsiteX21" fmla="*/ 0 w 2676144"/>
                      <a:gd name="connsiteY21" fmla="*/ 1777882 h 3714977"/>
                      <a:gd name="connsiteX22" fmla="*/ 0 w 2676144"/>
                      <a:gd name="connsiteY22" fmla="*/ 1172871 h 3714977"/>
                      <a:gd name="connsiteX23" fmla="*/ 0 w 2676144"/>
                      <a:gd name="connsiteY23" fmla="*/ 642160 h 3714977"/>
                      <a:gd name="connsiteX24" fmla="*/ 0 w 2676144"/>
                      <a:gd name="connsiteY24" fmla="*/ 0 h 37149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</a:cxnLst>
                    <a:rect l="l" t="t" r="r" b="b"/>
                    <a:pathLst>
                      <a:path w="2676144" h="3714977" extrusionOk="0">
                        <a:moveTo>
                          <a:pt x="0" y="0"/>
                        </a:moveTo>
                        <a:cubicBezTo>
                          <a:pt x="216682" y="-37591"/>
                          <a:pt x="291716" y="45447"/>
                          <a:pt x="508467" y="0"/>
                        </a:cubicBezTo>
                        <a:cubicBezTo>
                          <a:pt x="725218" y="-45447"/>
                          <a:pt x="764989" y="3774"/>
                          <a:pt x="963412" y="0"/>
                        </a:cubicBezTo>
                        <a:cubicBezTo>
                          <a:pt x="1161836" y="-3774"/>
                          <a:pt x="1327072" y="4438"/>
                          <a:pt x="1552164" y="0"/>
                        </a:cubicBezTo>
                        <a:cubicBezTo>
                          <a:pt x="1777256" y="-4438"/>
                          <a:pt x="1925106" y="12006"/>
                          <a:pt x="2060631" y="0"/>
                        </a:cubicBezTo>
                        <a:cubicBezTo>
                          <a:pt x="2196156" y="-12006"/>
                          <a:pt x="2419656" y="64220"/>
                          <a:pt x="2676144" y="0"/>
                        </a:cubicBezTo>
                        <a:cubicBezTo>
                          <a:pt x="2696581" y="141154"/>
                          <a:pt x="2604076" y="400753"/>
                          <a:pt x="2676144" y="605011"/>
                        </a:cubicBezTo>
                        <a:cubicBezTo>
                          <a:pt x="2748212" y="809269"/>
                          <a:pt x="2615742" y="949352"/>
                          <a:pt x="2676144" y="1135722"/>
                        </a:cubicBezTo>
                        <a:cubicBezTo>
                          <a:pt x="2736546" y="1322092"/>
                          <a:pt x="2614569" y="1503339"/>
                          <a:pt x="2676144" y="1666433"/>
                        </a:cubicBezTo>
                        <a:cubicBezTo>
                          <a:pt x="2737719" y="1829527"/>
                          <a:pt x="2635312" y="1966670"/>
                          <a:pt x="2676144" y="2122844"/>
                        </a:cubicBezTo>
                        <a:cubicBezTo>
                          <a:pt x="2716976" y="2279018"/>
                          <a:pt x="2660833" y="2369526"/>
                          <a:pt x="2676144" y="2579255"/>
                        </a:cubicBezTo>
                        <a:cubicBezTo>
                          <a:pt x="2691455" y="2788984"/>
                          <a:pt x="2629498" y="2964683"/>
                          <a:pt x="2676144" y="3109966"/>
                        </a:cubicBezTo>
                        <a:cubicBezTo>
                          <a:pt x="2722790" y="3255249"/>
                          <a:pt x="2671216" y="3527288"/>
                          <a:pt x="2676144" y="3714977"/>
                        </a:cubicBezTo>
                        <a:cubicBezTo>
                          <a:pt x="2583422" y="3739497"/>
                          <a:pt x="2438826" y="3680036"/>
                          <a:pt x="2221200" y="3714977"/>
                        </a:cubicBezTo>
                        <a:cubicBezTo>
                          <a:pt x="2003574" y="3749918"/>
                          <a:pt x="1899440" y="3686725"/>
                          <a:pt x="1632448" y="3714977"/>
                        </a:cubicBezTo>
                        <a:cubicBezTo>
                          <a:pt x="1365456" y="3743229"/>
                          <a:pt x="1288473" y="3668850"/>
                          <a:pt x="1150742" y="3714977"/>
                        </a:cubicBezTo>
                        <a:cubicBezTo>
                          <a:pt x="1013011" y="3761104"/>
                          <a:pt x="868225" y="3671471"/>
                          <a:pt x="615513" y="3714977"/>
                        </a:cubicBezTo>
                        <a:cubicBezTo>
                          <a:pt x="362801" y="3758483"/>
                          <a:pt x="269729" y="3680762"/>
                          <a:pt x="0" y="3714977"/>
                        </a:cubicBezTo>
                        <a:cubicBezTo>
                          <a:pt x="-41871" y="3479839"/>
                          <a:pt x="14218" y="3399760"/>
                          <a:pt x="0" y="3184266"/>
                        </a:cubicBezTo>
                        <a:cubicBezTo>
                          <a:pt x="-14218" y="2968772"/>
                          <a:pt x="41607" y="2909153"/>
                          <a:pt x="0" y="2727855"/>
                        </a:cubicBezTo>
                        <a:cubicBezTo>
                          <a:pt x="-41607" y="2546557"/>
                          <a:pt x="46098" y="2427220"/>
                          <a:pt x="0" y="2271443"/>
                        </a:cubicBezTo>
                        <a:cubicBezTo>
                          <a:pt x="-46098" y="2115666"/>
                          <a:pt x="31820" y="1909687"/>
                          <a:pt x="0" y="1777882"/>
                        </a:cubicBezTo>
                        <a:cubicBezTo>
                          <a:pt x="-31820" y="1646077"/>
                          <a:pt x="52340" y="1437165"/>
                          <a:pt x="0" y="1172871"/>
                        </a:cubicBezTo>
                        <a:cubicBezTo>
                          <a:pt x="-52340" y="908577"/>
                          <a:pt x="48098" y="793582"/>
                          <a:pt x="0" y="642160"/>
                        </a:cubicBezTo>
                        <a:cubicBezTo>
                          <a:pt x="-48098" y="490738"/>
                          <a:pt x="46121" y="312278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30257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Demo: UI aktualisieren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669E09A-76FB-9244-B307-8B84BD0B0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570" y="1271526"/>
            <a:ext cx="3206349" cy="3601186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8B810B62-5A43-A74B-9F2A-F05A2E7BCD2F}"/>
              </a:ext>
            </a:extLst>
          </p:cNvPr>
          <p:cNvSpPr txBox="1"/>
          <p:nvPr/>
        </p:nvSpPr>
        <p:spPr>
          <a:xfrm>
            <a:off x="3863840" y="3324021"/>
            <a:ext cx="3886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Gesendet (HTTP POST) werden Daten, gelesen wird UI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44F216F6-5640-F44D-B3D4-AB05667BDCF1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2762822" y="3454826"/>
            <a:ext cx="1101018" cy="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0351023C-8F47-6F4B-9300-20D0A82F676A}"/>
              </a:ext>
            </a:extLst>
          </p:cNvPr>
          <p:cNvSpPr/>
          <p:nvPr/>
        </p:nvSpPr>
        <p:spPr>
          <a:xfrm>
            <a:off x="4077156" y="3931462"/>
            <a:ext cx="2153312" cy="577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Kommentar hinzufügen -&gt; Netzwerk-Tab (JS &amp; XHR)</a:t>
            </a:r>
          </a:p>
        </p:txBody>
      </p:sp>
    </p:spTree>
    <p:extLst>
      <p:ext uri="{BB962C8B-B14F-4D97-AF65-F5344CB8AC3E}">
        <p14:creationId xmlns:p14="http://schemas.microsoft.com/office/powerpoint/2010/main" val="2920955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2BE5621C-AACF-614E-B95D-E2253AB80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5259" y="382129"/>
            <a:ext cx="4253482" cy="356260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CA1AE73D-D844-8545-84FD-CB8F51A57435}"/>
              </a:ext>
            </a:extLst>
          </p:cNvPr>
          <p:cNvSpPr/>
          <p:nvPr/>
        </p:nvSpPr>
        <p:spPr>
          <a:xfrm>
            <a:off x="0" y="4109284"/>
            <a:ext cx="9144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dirty="0">
                <a:solidFill>
                  <a:srgbClr val="1778B8"/>
                </a:solidFill>
                <a:latin typeface="Source Sans Pro" panose="020B0503030403020204" pitchFamily="34" charset="0"/>
              </a:rPr>
              <a:t>https://</a:t>
            </a:r>
            <a:r>
              <a:rPr lang="de-DE" sz="16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github.com</a:t>
            </a:r>
            <a:r>
              <a:rPr lang="de-DE" sz="16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6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nilshartmann</a:t>
            </a:r>
            <a:r>
              <a:rPr lang="de-DE" sz="1600" dirty="0">
                <a:solidFill>
                  <a:srgbClr val="1778B8"/>
                </a:solidFill>
                <a:latin typeface="Source Sans Pro" panose="020B0503030403020204" pitchFamily="34" charset="0"/>
              </a:rPr>
              <a:t>/server-</a:t>
            </a:r>
            <a:r>
              <a:rPr lang="de-DE" sz="16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components</a:t>
            </a:r>
            <a:r>
              <a:rPr lang="de-DE" sz="1600" dirty="0">
                <a:solidFill>
                  <a:srgbClr val="1778B8"/>
                </a:solidFill>
                <a:latin typeface="Source Sans Pro" panose="020B0503030403020204" pitchFamily="34" charset="0"/>
              </a:rPr>
              <a:t>-</a:t>
            </a:r>
            <a:r>
              <a:rPr lang="de-DE" sz="16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blogexample</a:t>
            </a:r>
            <a:endParaRPr lang="de-DE" sz="1600" dirty="0">
              <a:solidFill>
                <a:srgbClr val="1778B8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901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3369593" y="1394506"/>
            <a:ext cx="24048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72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Data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 err="1">
                <a:solidFill>
                  <a:srgbClr val="9E60B8"/>
                </a:solidFill>
                <a:latin typeface="Source Sans Pro" panose="020B0503030403020204" pitchFamily="34" charset="77"/>
              </a:rPr>
              <a:t>Fetching</a:t>
            </a:r>
            <a:endParaRPr lang="de-DE" sz="105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41941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Mögliches Problem: 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</p:spTree>
    <p:extLst>
      <p:ext uri="{BB962C8B-B14F-4D97-AF65-F5344CB8AC3E}">
        <p14:creationId xmlns:p14="http://schemas.microsoft.com/office/powerpoint/2010/main" val="36303958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FF4D044-89EF-F34D-8D20-B605CDA5D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7" y="1485573"/>
            <a:ext cx="5546999" cy="252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9444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7EB9D4F-6689-6A49-B1B7-71BD9729C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9" y="1485572"/>
            <a:ext cx="6185501" cy="252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0296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49C3ACC-5390-0441-8E67-6592D3339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7" y="1485569"/>
            <a:ext cx="6185500" cy="2527409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54700E38-F19B-194E-890A-13839D1E3E51}"/>
              </a:ext>
            </a:extLst>
          </p:cNvPr>
          <p:cNvSpPr/>
          <p:nvPr/>
        </p:nvSpPr>
        <p:spPr>
          <a:xfrm>
            <a:off x="1113492" y="4370765"/>
            <a:ext cx="16068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800" dirty="0">
                <a:solidFill>
                  <a:srgbClr val="36544F"/>
                </a:solidFill>
              </a:rPr>
              <a:t>🤨 Wasserfall...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31479518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Komponenten, die Daten laden, können das direkt</a:t>
            </a:r>
            <a:r>
              <a:rPr lang="de-DE" b="0" i="1" dirty="0">
                <a:solidFill>
                  <a:srgbClr val="36544F"/>
                </a:solidFill>
              </a:rPr>
              <a:t> auf dem Server </a:t>
            </a:r>
            <a:r>
              <a:rPr lang="de-DE" b="0" dirty="0">
                <a:solidFill>
                  <a:srgbClr val="36544F"/>
                </a:solidFill>
              </a:rPr>
              <a:t>tun</a:t>
            </a:r>
          </a:p>
          <a:p>
            <a:r>
              <a:rPr lang="de-DE" b="0" dirty="0">
                <a:solidFill>
                  <a:srgbClr val="36544F"/>
                </a:solidFill>
              </a:rPr>
              <a:t>Kann Latenz sparen und bessere Performance bringen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</a:t>
            </a:r>
            <a:r>
              <a:rPr lang="de-DE" b="0" dirty="0" err="1">
                <a:solidFill>
                  <a:srgbClr val="36544F"/>
                </a:solidFill>
              </a:rPr>
              <a:t>No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i="1" dirty="0">
                <a:solidFill>
                  <a:srgbClr val="36544F"/>
                </a:solidFill>
              </a:rPr>
              <a:t>Client-Server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Waterfalls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55822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Eine Server Komponente </a:t>
            </a:r>
          </a:p>
        </p:txBody>
      </p:sp>
    </p:spTree>
    <p:extLst>
      <p:ext uri="{BB962C8B-B14F-4D97-AF65-F5344CB8AC3E}">
        <p14:creationId xmlns:p14="http://schemas.microsoft.com/office/powerpoint/2010/main" val="28311079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Beispiel: Eine Server Komponente 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2F37EBF-ED2E-C040-94C8-726704F5DBBF}"/>
              </a:ext>
            </a:extLst>
          </p:cNvPr>
          <p:cNvSpPr/>
          <p:nvPr/>
        </p:nvSpPr>
        <p:spPr>
          <a:xfrm>
            <a:off x="284343" y="1371421"/>
            <a:ext cx="752926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"./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db.server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db.query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select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where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post_id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$1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[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]);               </a:t>
            </a:r>
          </a:p>
          <a:p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&lt;div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="Container"&gt;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&lt;h1&gt;Comments&lt;/h1&gt;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</a:t>
            </a:r>
            <a:r>
              <a:rPr lang="de-DE" sz="10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.rows.map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&lt;p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key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))}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&lt;/div&gt;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BFEEA4D-C1F8-6D27-AC48-035232488655}"/>
              </a:ext>
            </a:extLst>
          </p:cNvPr>
          <p:cNvSpPr/>
          <p:nvPr/>
        </p:nvSpPr>
        <p:spPr>
          <a:xfrm>
            <a:off x="5158597" y="956018"/>
            <a:ext cx="2912832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experimental!</a:t>
            </a:r>
          </a:p>
          <a:p>
            <a:pPr algn="ctr"/>
            <a:endParaRPr lang="de-DE" sz="10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553099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/>
              <a:t>Beispiel: Eine Server Komponente 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Server Komponenten können direkt DB-</a:t>
            </a:r>
            <a:r>
              <a:rPr lang="de-DE" sz="1400" b="0" dirty="0" err="1">
                <a:solidFill>
                  <a:srgbClr val="36544F"/>
                </a:solidFill>
              </a:rPr>
              <a:t>Queries</a:t>
            </a:r>
            <a:r>
              <a:rPr lang="de-DE" sz="1400" b="0" dirty="0">
                <a:solidFill>
                  <a:srgbClr val="36544F"/>
                </a:solidFill>
              </a:rPr>
              <a:t> ausführen, auf das Filesystem zugreifen etc.</a:t>
            </a:r>
          </a:p>
          <a:p>
            <a:pPr lvl="1">
              <a:lnSpc>
                <a:spcPct val="130000"/>
              </a:lnSpc>
            </a:pPr>
            <a:r>
              <a:rPr lang="de-DE" sz="1400" dirty="0"/>
              <a:t>(Alles was "echte" Backend-Services auch können)</a:t>
            </a:r>
            <a:endParaRPr lang="de-DE" sz="1700" dirty="0"/>
          </a:p>
          <a:p>
            <a:pPr>
              <a:lnSpc>
                <a:spcPct val="13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Client Komponenten können hier zum Beispiel </a:t>
            </a:r>
            <a:r>
              <a:rPr lang="de-DE" sz="1400" b="0" dirty="0" err="1">
                <a:solidFill>
                  <a:srgbClr val="36544F"/>
                </a:solidFill>
              </a:rPr>
              <a:t>fetch-Requests</a:t>
            </a:r>
            <a:r>
              <a:rPr lang="de-DE" sz="1400" b="0" dirty="0">
                <a:solidFill>
                  <a:srgbClr val="36544F"/>
                </a:solidFill>
              </a:rPr>
              <a:t> ausführen</a:t>
            </a:r>
            <a:endParaRPr lang="de-DE" sz="1400" dirty="0"/>
          </a:p>
          <a:p>
            <a:pPr>
              <a:lnSpc>
                <a:spcPct val="130000"/>
              </a:lnSpc>
            </a:pPr>
            <a:r>
              <a:rPr lang="de-DE" sz="1400" b="0" i="1" dirty="0"/>
              <a:t>Was machen wir, bis die Daten vorhanden sind, während der Query läuft?</a:t>
            </a:r>
            <a:endParaRPr lang="de-DE" b="0" i="1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2F37EBF-ED2E-C040-94C8-726704F5DBBF}"/>
              </a:ext>
            </a:extLst>
          </p:cNvPr>
          <p:cNvSpPr/>
          <p:nvPr/>
        </p:nvSpPr>
        <p:spPr>
          <a:xfrm>
            <a:off x="284343" y="1371421"/>
            <a:ext cx="752926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"./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db.server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db.query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select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where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post_id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$1", [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]);               </a:t>
            </a:r>
          </a:p>
          <a:p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&lt;div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="Container"&gt;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&lt;h1&gt;Comments&lt;/h1&gt;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comments.rows.map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&lt;p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key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))}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&lt;/div&gt;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3A22AD-C0AC-1D81-417F-2AC8A9F94790}"/>
              </a:ext>
            </a:extLst>
          </p:cNvPr>
          <p:cNvSpPr/>
          <p:nvPr/>
        </p:nvSpPr>
        <p:spPr>
          <a:xfrm>
            <a:off x="5158597" y="956018"/>
            <a:ext cx="2912832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experimental!</a:t>
            </a:r>
          </a:p>
          <a:p>
            <a:pPr algn="ctr"/>
            <a:endParaRPr lang="de-DE" sz="10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527288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Suspense: </a:t>
            </a:r>
            <a:r>
              <a:rPr lang="de-DE" b="0" dirty="0">
                <a:solidFill>
                  <a:srgbClr val="36544F"/>
                </a:solidFill>
              </a:rPr>
              <a:t>Unterbricht das Rendern, solange "etwas" fehlt</a:t>
            </a:r>
          </a:p>
          <a:p>
            <a:r>
              <a:rPr lang="de-DE" b="0" dirty="0">
                <a:solidFill>
                  <a:srgbClr val="36544F"/>
                </a:solidFill>
              </a:rPr>
              <a:t>Asynchron geladenes JS, asynchron geladene Daten, </a:t>
            </a:r>
            <a:r>
              <a:rPr lang="de-DE" b="0" dirty="0" err="1">
                <a:solidFill>
                  <a:srgbClr val="36544F"/>
                </a:solidFill>
              </a:rPr>
              <a:t>Promises</a:t>
            </a:r>
            <a:r>
              <a:rPr lang="de-DE" b="0" dirty="0">
                <a:solidFill>
                  <a:srgbClr val="36544F"/>
                </a:solidFill>
              </a:rPr>
              <a:t>, ...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A924B4F-BD28-31F7-C425-5C99BEE43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960" y="1567543"/>
            <a:ext cx="2882462" cy="329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965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4049150" cy="3608233"/>
          </a:xfrm>
        </p:spPr>
        <p:txBody>
          <a:bodyPr/>
          <a:lstStyle/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4BF4BE6-1485-FA14-0938-6B0068ACC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691" y="1238675"/>
            <a:ext cx="4201889" cy="3337560"/>
          </a:xfrm>
          <a:prstGeom prst="rect">
            <a:avLst/>
          </a:prstGeom>
        </p:spPr>
      </p:pic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Was macht die Beispiel-Anwendung aus?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AB87B42-7558-8C17-A85B-3439FCA1CF7D}"/>
              </a:ext>
            </a:extLst>
          </p:cNvPr>
          <p:cNvSpPr/>
          <p:nvPr/>
        </p:nvSpPr>
        <p:spPr>
          <a:xfrm>
            <a:off x="4572000" y="1872827"/>
            <a:ext cx="3033870" cy="2602283"/>
          </a:xfrm>
          <a:prstGeom prst="rect">
            <a:avLst/>
          </a:prstGeom>
          <a:noFill/>
          <a:ln w="381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C5E469F-E365-B94F-5561-839E5C37C53C}"/>
              </a:ext>
            </a:extLst>
          </p:cNvPr>
          <p:cNvSpPr/>
          <p:nvPr/>
        </p:nvSpPr>
        <p:spPr>
          <a:xfrm>
            <a:off x="7720926" y="1606313"/>
            <a:ext cx="961607" cy="1239833"/>
          </a:xfrm>
          <a:prstGeom prst="rect">
            <a:avLst/>
          </a:prstGeom>
          <a:noFill/>
          <a:ln w="381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04814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Suspense: </a:t>
            </a:r>
            <a:r>
              <a:rPr lang="de-DE" b="0" dirty="0">
                <a:solidFill>
                  <a:srgbClr val="36544F"/>
                </a:solidFill>
              </a:rPr>
              <a:t>Unterbricht das Rendern, solange "etwas" fehlt</a:t>
            </a:r>
          </a:p>
          <a:p>
            <a:r>
              <a:rPr lang="de-DE" b="0" dirty="0">
                <a:solidFill>
                  <a:srgbClr val="36544F"/>
                </a:solidFill>
              </a:rPr>
              <a:t>Asynchron geladenes JS, asynchron geladene Daten, </a:t>
            </a:r>
            <a:r>
              <a:rPr lang="de-DE" b="0" dirty="0" err="1">
                <a:solidFill>
                  <a:srgbClr val="36544F"/>
                </a:solidFill>
              </a:rPr>
              <a:t>Promises</a:t>
            </a:r>
            <a:r>
              <a:rPr lang="de-DE" b="0" dirty="0">
                <a:solidFill>
                  <a:srgbClr val="36544F"/>
                </a:solidFill>
              </a:rPr>
              <a:t>, ...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644CE5F-9F8C-F988-EF76-3D8F574E3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3960" y="1567543"/>
            <a:ext cx="1268763" cy="3298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6630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30000"/>
              </a:lnSpc>
              <a:buNone/>
            </a:pPr>
            <a:r>
              <a:rPr lang="de-DE" dirty="0"/>
              <a:t>Suspense: </a:t>
            </a:r>
            <a:r>
              <a:rPr lang="de-DE" b="0" dirty="0">
                <a:solidFill>
                  <a:srgbClr val="36544F"/>
                </a:solidFill>
              </a:rPr>
              <a:t>Funktioniert aktuell (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18) für </a:t>
            </a:r>
            <a:r>
              <a:rPr lang="de-DE" dirty="0">
                <a:solidFill>
                  <a:srgbClr val="9E60B8"/>
                </a:solidFill>
              </a:rPr>
              <a:t>Code Splitting</a:t>
            </a:r>
            <a:endParaRPr lang="de-DE" b="0" dirty="0">
              <a:solidFill>
                <a:srgbClr val="36544F"/>
              </a:solidFill>
            </a:endParaRPr>
          </a:p>
          <a:p>
            <a:pPr lvl="1">
              <a:lnSpc>
                <a:spcPct val="130000"/>
              </a:lnSpc>
            </a:pPr>
            <a:r>
              <a:rPr lang="de-DE" dirty="0"/>
              <a:t>Code Splitting in Server-Komponenten eingebaut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B04432"/>
                </a:solidFill>
              </a:rPr>
              <a:t>In der Zukunft</a:t>
            </a:r>
            <a:r>
              <a:rPr lang="de-DE" b="0" dirty="0">
                <a:solidFill>
                  <a:srgbClr val="36544F"/>
                </a:solidFill>
              </a:rPr>
              <a:t> auch zum </a:t>
            </a:r>
            <a:r>
              <a:rPr lang="de-DE" dirty="0">
                <a:solidFill>
                  <a:srgbClr val="9E60B8"/>
                </a:solidFill>
              </a:rPr>
              <a:t>Laden von beliebigen Daten </a:t>
            </a:r>
            <a:r>
              <a:rPr lang="de-DE" b="0" dirty="0">
                <a:solidFill>
                  <a:srgbClr val="36544F"/>
                </a:solidFill>
              </a:rPr>
              <a:t>(Client und Server)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"</a:t>
            </a:r>
            <a:r>
              <a:rPr lang="de-DE" dirty="0" err="1"/>
              <a:t>That</a:t>
            </a:r>
            <a:r>
              <a:rPr lang="de-DE" dirty="0"/>
              <a:t> will </a:t>
            </a:r>
            <a:r>
              <a:rPr lang="de-DE" dirty="0" err="1"/>
              <a:t>likely</a:t>
            </a:r>
            <a:r>
              <a:rPr lang="de-DE" dirty="0"/>
              <a:t> </a:t>
            </a:r>
            <a:r>
              <a:rPr lang="de-DE" dirty="0" err="1"/>
              <a:t>come</a:t>
            </a:r>
            <a:r>
              <a:rPr lang="de-DE" dirty="0"/>
              <a:t> after </a:t>
            </a:r>
            <a:r>
              <a:rPr lang="de-DE" dirty="0" err="1"/>
              <a:t>the</a:t>
            </a:r>
            <a:r>
              <a:rPr lang="de-DE" dirty="0"/>
              <a:t> 18.0 </a:t>
            </a:r>
            <a:r>
              <a:rPr lang="de-DE" dirty="0" err="1"/>
              <a:t>release</a:t>
            </a:r>
            <a:r>
              <a:rPr lang="de-DE" dirty="0"/>
              <a:t>, but </a:t>
            </a:r>
            <a:r>
              <a:rPr lang="de-DE" dirty="0" err="1"/>
              <a:t>we're</a:t>
            </a:r>
            <a:r>
              <a:rPr lang="de-DE" dirty="0"/>
              <a:t> </a:t>
            </a:r>
            <a:r>
              <a:rPr lang="de-DE" dirty="0" err="1"/>
              <a:t>hoping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something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 18.x minor </a:t>
            </a:r>
            <a:r>
              <a:rPr lang="de-DE" dirty="0" err="1"/>
              <a:t>releases</a:t>
            </a:r>
            <a:r>
              <a:rPr lang="de-DE" dirty="0"/>
              <a:t>." </a:t>
            </a:r>
            <a:r>
              <a:rPr lang="de-DE" sz="1050" dirty="0"/>
              <a:t>(https://</a:t>
            </a:r>
            <a:r>
              <a:rPr lang="de-DE" sz="1050" dirty="0" err="1"/>
              <a:t>github.com</a:t>
            </a:r>
            <a:r>
              <a:rPr lang="de-DE" sz="1050" dirty="0"/>
              <a:t>/</a:t>
            </a:r>
            <a:r>
              <a:rPr lang="de-DE" sz="1050" dirty="0" err="1"/>
              <a:t>reactwg</a:t>
            </a:r>
            <a:r>
              <a:rPr lang="de-DE" sz="1050" dirty="0"/>
              <a:t>/react-18/</a:t>
            </a:r>
            <a:r>
              <a:rPr lang="de-DE" sz="1050" dirty="0" err="1"/>
              <a:t>discussions</a:t>
            </a:r>
            <a:r>
              <a:rPr lang="de-DE" sz="1050" dirty="0"/>
              <a:t>/47#discussioncomment-847004)</a:t>
            </a:r>
            <a:endParaRPr lang="de-DE" sz="105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82459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Daten laden auf dem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1116330" y="1542514"/>
            <a:ext cx="6553200" cy="2748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db.server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PostComments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db.query</a:t>
            </a:r>
            <a:r>
              <a:rPr lang="de-DE" sz="1151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(...);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 //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Comments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PostPage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PostComments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7B49D5D-28C3-8E41-8231-F0195C661A48}"/>
              </a:ext>
            </a:extLst>
          </p:cNvPr>
          <p:cNvSpPr txBox="1"/>
          <p:nvPr/>
        </p:nvSpPr>
        <p:spPr>
          <a:xfrm>
            <a:off x="5125897" y="1452265"/>
            <a:ext cx="2776045" cy="977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"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Suspense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for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Data 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Loading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"</a:t>
            </a:r>
          </a:p>
          <a:p>
            <a:endParaRPr lang="de-DE" sz="1151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Zugriff auf "etwas", das Daten lädt und Aufruf blockiert bis Daten da sind</a:t>
            </a:r>
          </a:p>
          <a:p>
            <a:endParaRPr lang="de-DE" sz="1151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B9F798A2-F071-104F-BE4C-4A3563084A34}"/>
              </a:ext>
            </a:extLst>
          </p:cNvPr>
          <p:cNvCxnSpPr>
            <a:cxnSpLocks/>
          </p:cNvCxnSpPr>
          <p:nvPr/>
        </p:nvCxnSpPr>
        <p:spPr>
          <a:xfrm flipH="1">
            <a:off x="4180114" y="2136229"/>
            <a:ext cx="894412" cy="70335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67401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Daten laden auf dem Server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2446B9-1BCB-2644-91EF-FBB4A2C6A914}"/>
              </a:ext>
            </a:extLst>
          </p:cNvPr>
          <p:cNvSpPr txBox="1"/>
          <p:nvPr/>
        </p:nvSpPr>
        <p:spPr>
          <a:xfrm>
            <a:off x="4316965" y="3748010"/>
            <a:ext cx="3459245" cy="977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Suspense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-Komponente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"Sollbruchstelle", wenn unterhalb in der Anwendung auf "etwas" gewartet wird, wird </a:t>
            </a:r>
            <a:r>
              <a:rPr lang="de-DE" sz="1151" i="1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fallback</a:t>
            </a: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 angezeigt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de-DE" sz="1151" dirty="0">
              <a:solidFill>
                <a:srgbClr val="9E60B8"/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FDB82F1D-1A94-2B44-B4AB-08404E7FBB08}"/>
              </a:ext>
            </a:extLst>
          </p:cNvPr>
          <p:cNvCxnSpPr>
            <a:cxnSpLocks/>
          </p:cNvCxnSpPr>
          <p:nvPr/>
        </p:nvCxnSpPr>
        <p:spPr>
          <a:xfrm flipH="1" flipV="1">
            <a:off x="2914650" y="3641103"/>
            <a:ext cx="1402316" cy="222708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hteck 4">
            <a:extLst>
              <a:ext uri="{FF2B5EF4-FFF2-40B4-BE49-F238E27FC236}">
                <a16:creationId xmlns:a16="http://schemas.microsoft.com/office/drawing/2014/main" id="{76F76F06-7DE4-089D-D90A-97AED7AA22AB}"/>
              </a:ext>
            </a:extLst>
          </p:cNvPr>
          <p:cNvSpPr/>
          <p:nvPr/>
        </p:nvSpPr>
        <p:spPr>
          <a:xfrm>
            <a:off x="1116330" y="1542514"/>
            <a:ext cx="6553200" cy="2748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db.server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PostComments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db.query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 //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Comments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PostPage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 err="1">
                <a:solidFill>
                  <a:srgbClr val="1778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PostComments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35734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Beispiel: Suspense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836A5A68-A3C4-0244-957B-E099628BAF9B}"/>
              </a:ext>
            </a:extLst>
          </p:cNvPr>
          <p:cNvSpPr/>
          <p:nvPr/>
        </p:nvSpPr>
        <p:spPr>
          <a:xfrm>
            <a:off x="2136871" y="2361098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</a:rPr>
              <a:t>🕵️‍♂️ Demo (falls noch Zeit ist)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Delay für </a:t>
            </a:r>
            <a:r>
              <a:rPr lang="de-DE" sz="1200" dirty="0" err="1">
                <a:solidFill>
                  <a:srgbClr val="36544F"/>
                </a:solidFill>
              </a:rPr>
              <a:t>PostList</a:t>
            </a:r>
            <a:r>
              <a:rPr lang="de-DE" sz="1200" dirty="0">
                <a:solidFill>
                  <a:srgbClr val="36544F"/>
                </a:solidFill>
              </a:rPr>
              <a:t> und </a:t>
            </a:r>
            <a:r>
              <a:rPr lang="de-DE" sz="1200" dirty="0" err="1">
                <a:solidFill>
                  <a:srgbClr val="36544F"/>
                </a:solidFill>
              </a:rPr>
              <a:t>TagCloud</a:t>
            </a:r>
            <a:r>
              <a:rPr lang="de-DE" sz="1200" dirty="0">
                <a:solidFill>
                  <a:srgbClr val="36544F"/>
                </a:solidFill>
              </a:rPr>
              <a:t> aktivieren (</a:t>
            </a:r>
            <a:r>
              <a:rPr lang="de-DE" sz="1200" dirty="0" err="1">
                <a:solidFill>
                  <a:srgbClr val="36544F"/>
                </a:solidFill>
              </a:rPr>
              <a:t>delay.server.js</a:t>
            </a:r>
            <a:r>
              <a:rPr lang="de-DE" sz="1200" dirty="0">
                <a:solidFill>
                  <a:srgbClr val="36544F"/>
                </a:solidFill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Daten bleiben </a:t>
            </a:r>
            <a:r>
              <a:rPr lang="de-DE" sz="1200" dirty="0" err="1">
                <a:solidFill>
                  <a:srgbClr val="36544F"/>
                </a:solidFill>
              </a:rPr>
              <a:t>gecached</a:t>
            </a:r>
            <a:r>
              <a:rPr lang="de-DE" sz="1200" dirty="0">
                <a:solidFill>
                  <a:srgbClr val="36544F"/>
                </a:solidFill>
              </a:rPr>
              <a:t> (Home =&gt; Post =&gt; Home)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Suspense in </a:t>
            </a:r>
            <a:r>
              <a:rPr lang="de-DE" sz="1200" dirty="0" err="1">
                <a:solidFill>
                  <a:srgbClr val="36544F"/>
                </a:solidFill>
              </a:rPr>
              <a:t>PostListPage</a:t>
            </a:r>
            <a:r>
              <a:rPr lang="de-DE" sz="1200" dirty="0">
                <a:solidFill>
                  <a:srgbClr val="36544F"/>
                </a:solidFill>
              </a:rPr>
              <a:t> verschieben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sz="1200" dirty="0">
              <a:solidFill>
                <a:srgbClr val="36544F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Delay für Post aktiveren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Einzelnen Post aufrufen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Suspense in Post-Komponente </a:t>
            </a:r>
            <a:r>
              <a:rPr lang="de-DE" sz="1200" dirty="0" err="1">
                <a:solidFill>
                  <a:srgbClr val="36544F"/>
                </a:solidFill>
              </a:rPr>
              <a:t>deaktiveren</a:t>
            </a:r>
            <a:endParaRPr lang="de-DE" sz="1200" dirty="0">
              <a:solidFill>
                <a:srgbClr val="36544F"/>
              </a:solidFill>
            </a:endParaRPr>
          </a:p>
          <a:p>
            <a:endParaRPr lang="de-DE" sz="1200" dirty="0">
              <a:solidFill>
                <a:srgbClr val="36544F"/>
              </a:solidFill>
            </a:endParaRPr>
          </a:p>
          <a:p>
            <a:endParaRPr lang="de-DE" sz="120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52075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67473" y="1394506"/>
            <a:ext cx="3809056" cy="1419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625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82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548180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Aktueller Stand</a:t>
            </a:r>
          </a:p>
          <a:p>
            <a:r>
              <a:rPr lang="de-DE" b="0" dirty="0">
                <a:solidFill>
                  <a:srgbClr val="36544F"/>
                </a:solidFill>
              </a:rPr>
              <a:t>Nicht in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18 enthalten</a:t>
            </a:r>
          </a:p>
          <a:p>
            <a:pPr marL="0" indent="0">
              <a:buNone/>
            </a:pPr>
            <a:br>
              <a:rPr lang="de-DE" b="0" i="1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E0317DD-0CE1-959C-C1D4-F5D0D94572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1571"/>
          <a:stretch/>
        </p:blipFill>
        <p:spPr>
          <a:xfrm>
            <a:off x="4393171" y="1177271"/>
            <a:ext cx="4025685" cy="129590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2D93795-D575-1ED5-9A96-C3E1EADE6B0F}"/>
              </a:ext>
            </a:extLst>
          </p:cNvPr>
          <p:cNvSpPr txBox="1"/>
          <p:nvPr/>
        </p:nvSpPr>
        <p:spPr>
          <a:xfrm>
            <a:off x="3942966" y="3041861"/>
            <a:ext cx="457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de-DE" sz="1100" dirty="0">
                <a:solidFill>
                  <a:srgbClr val="1778B8"/>
                </a:solidFill>
              </a:rPr>
              <a:t>https://</a:t>
            </a:r>
            <a:r>
              <a:rPr lang="de-DE" sz="1100" dirty="0" err="1">
                <a:solidFill>
                  <a:srgbClr val="1778B8"/>
                </a:solidFill>
              </a:rPr>
              <a:t>reactjs.org</a:t>
            </a:r>
            <a:r>
              <a:rPr lang="de-DE" sz="1100" dirty="0">
                <a:solidFill>
                  <a:srgbClr val="1778B8"/>
                </a:solidFill>
              </a:rPr>
              <a:t>/</a:t>
            </a:r>
            <a:r>
              <a:rPr lang="de-DE" sz="1100" dirty="0" err="1">
                <a:solidFill>
                  <a:srgbClr val="1778B8"/>
                </a:solidFill>
              </a:rPr>
              <a:t>blog</a:t>
            </a:r>
            <a:r>
              <a:rPr lang="de-DE" sz="1100" dirty="0">
                <a:solidFill>
                  <a:srgbClr val="1778B8"/>
                </a:solidFill>
              </a:rPr>
              <a:t>/2022/03/29/react-v18.html</a:t>
            </a:r>
          </a:p>
        </p:txBody>
      </p:sp>
    </p:spTree>
    <p:extLst>
      <p:ext uri="{BB962C8B-B14F-4D97-AF65-F5344CB8AC3E}">
        <p14:creationId xmlns:p14="http://schemas.microsoft.com/office/powerpoint/2010/main" val="411422154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5"/>
            <a:ext cx="4109491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Aktueller Stand</a:t>
            </a:r>
          </a:p>
          <a:p>
            <a:r>
              <a:rPr lang="de-DE" b="0" dirty="0">
                <a:solidFill>
                  <a:srgbClr val="36544F"/>
                </a:solidFill>
              </a:rPr>
              <a:t>Nicht in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18 enthalten</a:t>
            </a:r>
          </a:p>
          <a:p>
            <a:r>
              <a:rPr lang="de-DE" b="0" dirty="0">
                <a:solidFill>
                  <a:srgbClr val="36544F"/>
                </a:solidFill>
              </a:rPr>
              <a:t>Beta-Support u.a. in </a:t>
            </a:r>
            <a:r>
              <a:rPr lang="de-DE" b="0" dirty="0" err="1">
                <a:solidFill>
                  <a:srgbClr val="36544F"/>
                </a:solidFill>
              </a:rPr>
              <a:t>Next.js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Vieles noch offen, u.a. Support für die üblichen </a:t>
            </a:r>
            <a:r>
              <a:rPr lang="de-DE" b="0" dirty="0" err="1">
                <a:solidFill>
                  <a:srgbClr val="36544F"/>
                </a:solidFill>
              </a:rPr>
              <a:t>Bundler</a:t>
            </a:r>
            <a:br>
              <a:rPr lang="de-DE" b="0" i="1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E0317DD-0CE1-959C-C1D4-F5D0D94572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3171" y="1177271"/>
            <a:ext cx="4025685" cy="1893788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2D93795-D575-1ED5-9A96-C3E1EADE6B0F}"/>
              </a:ext>
            </a:extLst>
          </p:cNvPr>
          <p:cNvSpPr txBox="1"/>
          <p:nvPr/>
        </p:nvSpPr>
        <p:spPr>
          <a:xfrm>
            <a:off x="3942966" y="3041861"/>
            <a:ext cx="4572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de-DE" sz="1100" dirty="0">
                <a:solidFill>
                  <a:srgbClr val="1778B8"/>
                </a:solidFill>
              </a:rPr>
              <a:t>https://</a:t>
            </a:r>
            <a:r>
              <a:rPr lang="de-DE" sz="1100" dirty="0" err="1">
                <a:solidFill>
                  <a:srgbClr val="1778B8"/>
                </a:solidFill>
              </a:rPr>
              <a:t>reactjs.org</a:t>
            </a:r>
            <a:r>
              <a:rPr lang="de-DE" sz="1100" dirty="0">
                <a:solidFill>
                  <a:srgbClr val="1778B8"/>
                </a:solidFill>
              </a:rPr>
              <a:t>/</a:t>
            </a:r>
            <a:r>
              <a:rPr lang="de-DE" sz="1100" dirty="0" err="1">
                <a:solidFill>
                  <a:srgbClr val="1778B8"/>
                </a:solidFill>
              </a:rPr>
              <a:t>blog</a:t>
            </a:r>
            <a:r>
              <a:rPr lang="de-DE" sz="1100" dirty="0">
                <a:solidFill>
                  <a:srgbClr val="1778B8"/>
                </a:solidFill>
              </a:rPr>
              <a:t>/2022/03/29/react-v18.html</a:t>
            </a:r>
          </a:p>
        </p:txBody>
      </p:sp>
    </p:spTree>
    <p:extLst>
      <p:ext uri="{BB962C8B-B14F-4D97-AF65-F5344CB8AC3E}">
        <p14:creationId xmlns:p14="http://schemas.microsoft.com/office/powerpoint/2010/main" val="31615940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860114"/>
            <a:ext cx="9113362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6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1482450" y="3493420"/>
            <a:ext cx="6195840" cy="92754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1500" b="1" dirty="0" err="1">
                <a:solidFill>
                  <a:srgbClr val="36544F"/>
                </a:solidFill>
              </a:rPr>
              <a:t>Slides</a:t>
            </a:r>
            <a:r>
              <a:rPr lang="de-DE" sz="1500" b="1" dirty="0">
                <a:solidFill>
                  <a:srgbClr val="36544F"/>
                </a:solidFill>
              </a:rPr>
              <a:t>: </a:t>
            </a:r>
            <a:r>
              <a:rPr lang="de-DE" sz="1600" b="1" dirty="0">
                <a:solidFill>
                  <a:srgbClr val="1778B8"/>
                </a:solidFill>
              </a:rPr>
              <a:t>https://</a:t>
            </a:r>
            <a:r>
              <a:rPr lang="de-DE" sz="1600" b="1" dirty="0" err="1">
                <a:solidFill>
                  <a:srgbClr val="1778B8"/>
                </a:solidFill>
              </a:rPr>
              <a:t>react.schule</a:t>
            </a:r>
            <a:r>
              <a:rPr lang="de-DE" sz="1600" b="1" dirty="0">
                <a:solidFill>
                  <a:srgbClr val="1778B8"/>
                </a:solidFill>
              </a:rPr>
              <a:t>/</a:t>
            </a:r>
            <a:r>
              <a:rPr lang="de-DE" sz="1600" b="1" dirty="0" err="1">
                <a:solidFill>
                  <a:srgbClr val="1778B8"/>
                </a:solidFill>
              </a:rPr>
              <a:t>codetalks-react</a:t>
            </a:r>
            <a:endParaRPr lang="de-DE" sz="1500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Fragen &amp; Kontakt: </a:t>
            </a:r>
            <a:r>
              <a:rPr lang="de-DE" sz="1500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Twitter: </a:t>
            </a:r>
            <a:r>
              <a:rPr lang="de-DE" sz="1500" b="1" dirty="0">
                <a:solidFill>
                  <a:srgbClr val="1778B8"/>
                </a:solidFill>
              </a:rPr>
              <a:t>@</a:t>
            </a:r>
            <a:r>
              <a:rPr lang="de-DE" sz="1500" b="1" dirty="0" err="1">
                <a:solidFill>
                  <a:srgbClr val="1778B8"/>
                </a:solidFill>
              </a:rPr>
              <a:t>nilshartmann</a:t>
            </a:r>
            <a:endParaRPr lang="de-DE" sz="1500" b="1" dirty="0">
              <a:solidFill>
                <a:srgbClr val="1778B8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591100" y="676366"/>
            <a:ext cx="141647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5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05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4961" y="161123"/>
            <a:ext cx="1206945" cy="176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4049150" cy="3608233"/>
          </a:xfrm>
        </p:spPr>
        <p:txBody>
          <a:bodyPr/>
          <a:lstStyle/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Viele 3rd-Party </a:t>
            </a:r>
            <a:r>
              <a:rPr lang="de-DE" b="0" dirty="0" err="1">
                <a:solidFill>
                  <a:srgbClr val="36544F"/>
                </a:solidFill>
              </a:rPr>
              <a:t>Libs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/>
              <a:t>viel JavaScript-Code (Bandbreite!)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4BF4BE6-1485-FA14-0938-6B0068ACC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691" y="1238675"/>
            <a:ext cx="4201889" cy="3337560"/>
          </a:xfrm>
          <a:prstGeom prst="rect">
            <a:avLst/>
          </a:prstGeom>
        </p:spPr>
      </p:pic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Was macht die Beispiel-Anwendung aus?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91FAAA8-2C99-19EA-BDE8-72D0C71C2BD5}"/>
              </a:ext>
            </a:extLst>
          </p:cNvPr>
          <p:cNvSpPr txBox="1"/>
          <p:nvPr/>
        </p:nvSpPr>
        <p:spPr>
          <a:xfrm>
            <a:off x="2629168" y="4322063"/>
            <a:ext cx="1254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B04432"/>
                </a:solidFill>
              </a:rPr>
              <a:t>MomentJS</a:t>
            </a:r>
            <a:r>
              <a:rPr lang="de-DE" dirty="0">
                <a:solidFill>
                  <a:srgbClr val="B04432"/>
                </a:solidFill>
              </a:rPr>
              <a:t>!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422B283-0062-9313-3F8B-55AA391480F7}"/>
              </a:ext>
            </a:extLst>
          </p:cNvPr>
          <p:cNvSpPr txBox="1"/>
          <p:nvPr/>
        </p:nvSpPr>
        <p:spPr>
          <a:xfrm>
            <a:off x="6788101" y="619432"/>
            <a:ext cx="781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B04432"/>
                </a:solidFill>
              </a:rPr>
              <a:t>React</a:t>
            </a:r>
            <a:r>
              <a:rPr lang="de-DE" dirty="0">
                <a:solidFill>
                  <a:srgbClr val="B04432"/>
                </a:solidFill>
              </a:rPr>
              <a:t>!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60F5DDF-3903-FA0F-8E72-46AF277B6071}"/>
              </a:ext>
            </a:extLst>
          </p:cNvPr>
          <p:cNvSpPr txBox="1"/>
          <p:nvPr/>
        </p:nvSpPr>
        <p:spPr>
          <a:xfrm>
            <a:off x="7732816" y="3584687"/>
            <a:ext cx="981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B04432"/>
                </a:solidFill>
              </a:rPr>
              <a:t>Marked</a:t>
            </a:r>
            <a:r>
              <a:rPr lang="de-DE" dirty="0">
                <a:solidFill>
                  <a:srgbClr val="B04432"/>
                </a:solidFill>
              </a:rPr>
              <a:t>!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7F5DD441-57F1-2A9E-6833-3D20E0C83CEE}"/>
              </a:ext>
            </a:extLst>
          </p:cNvPr>
          <p:cNvSpPr txBox="1"/>
          <p:nvPr/>
        </p:nvSpPr>
        <p:spPr>
          <a:xfrm>
            <a:off x="7692179" y="2965511"/>
            <a:ext cx="1267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B04432"/>
                </a:solidFill>
              </a:rPr>
              <a:t>tag-</a:t>
            </a:r>
            <a:r>
              <a:rPr lang="de-DE" dirty="0" err="1">
                <a:solidFill>
                  <a:srgbClr val="B04432"/>
                </a:solidFill>
              </a:rPr>
              <a:t>cloud.js</a:t>
            </a:r>
            <a:endParaRPr lang="de-DE" dirty="0">
              <a:solidFill>
                <a:srgbClr val="B04432"/>
              </a:solidFill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79B88E18-82EB-14E4-1895-9E45097ACB01}"/>
              </a:ext>
            </a:extLst>
          </p:cNvPr>
          <p:cNvCxnSpPr>
            <a:cxnSpLocks/>
          </p:cNvCxnSpPr>
          <p:nvPr/>
        </p:nvCxnSpPr>
        <p:spPr>
          <a:xfrm flipV="1">
            <a:off x="3884127" y="3429000"/>
            <a:ext cx="732890" cy="1050039"/>
          </a:xfrm>
          <a:prstGeom prst="straightConnector1">
            <a:avLst/>
          </a:prstGeom>
          <a:ln w="60325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F2BF4EFF-A7FE-8C65-69DA-D517CEA3F0AF}"/>
              </a:ext>
            </a:extLst>
          </p:cNvPr>
          <p:cNvCxnSpPr>
            <a:cxnSpLocks/>
          </p:cNvCxnSpPr>
          <p:nvPr/>
        </p:nvCxnSpPr>
        <p:spPr>
          <a:xfrm flipH="1">
            <a:off x="7178977" y="3836801"/>
            <a:ext cx="581010" cy="388882"/>
          </a:xfrm>
          <a:prstGeom prst="straightConnector1">
            <a:avLst/>
          </a:prstGeom>
          <a:ln w="60325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5562E072-AE4D-99C9-62B0-E78561E166C3}"/>
              </a:ext>
            </a:extLst>
          </p:cNvPr>
          <p:cNvCxnSpPr>
            <a:cxnSpLocks/>
          </p:cNvCxnSpPr>
          <p:nvPr/>
        </p:nvCxnSpPr>
        <p:spPr>
          <a:xfrm flipV="1">
            <a:off x="8234230" y="2428971"/>
            <a:ext cx="0" cy="533384"/>
          </a:xfrm>
          <a:prstGeom prst="straightConnector1">
            <a:avLst/>
          </a:prstGeom>
          <a:ln w="60325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E09F908C-C304-4306-5A70-D37FA5969AF2}"/>
              </a:ext>
            </a:extLst>
          </p:cNvPr>
          <p:cNvCxnSpPr>
            <a:cxnSpLocks/>
          </p:cNvCxnSpPr>
          <p:nvPr/>
        </p:nvCxnSpPr>
        <p:spPr>
          <a:xfrm flipH="1">
            <a:off x="6486418" y="792404"/>
            <a:ext cx="310347" cy="604555"/>
          </a:xfrm>
          <a:prstGeom prst="straightConnector1">
            <a:avLst/>
          </a:prstGeom>
          <a:ln w="60325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2679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4049150" cy="3608233"/>
          </a:xfrm>
        </p:spPr>
        <p:txBody>
          <a:bodyPr/>
          <a:lstStyle/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Viele 3rd-Party </a:t>
            </a:r>
            <a:r>
              <a:rPr lang="de-DE" b="0" dirty="0" err="1">
                <a:solidFill>
                  <a:srgbClr val="36544F"/>
                </a:solidFill>
              </a:rPr>
              <a:t>Libs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/>
              <a:t>viel JavaScript-Code (Bandbreite!)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...aber nur minimale Benutzer-Interaktionen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4BF4BE6-1485-FA14-0938-6B0068ACC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5691" y="1238675"/>
            <a:ext cx="4201889" cy="3337560"/>
          </a:xfrm>
          <a:prstGeom prst="rect">
            <a:avLst/>
          </a:prstGeom>
        </p:spPr>
      </p:pic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Was macht die Beispiel-Anwendung aus?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5D8E6A2-D0A5-47CE-57FA-70CFA51F6408}"/>
              </a:ext>
            </a:extLst>
          </p:cNvPr>
          <p:cNvSpPr/>
          <p:nvPr/>
        </p:nvSpPr>
        <p:spPr>
          <a:xfrm>
            <a:off x="7787640" y="1134899"/>
            <a:ext cx="960120" cy="388621"/>
          </a:xfrm>
          <a:prstGeom prst="rect">
            <a:avLst/>
          </a:prstGeom>
          <a:noFill/>
          <a:ln w="381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798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Herausforderung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Für Besucher des Blogs sollen die Artikel schnell zur Verfügung stehen!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45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149433" y="1394506"/>
            <a:ext cx="684514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72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Serverseitiges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Rendern</a:t>
            </a:r>
            <a:endParaRPr lang="de-DE" sz="105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26114B2-45F3-F847-9A26-E76A27157F6A}"/>
              </a:ext>
            </a:extLst>
          </p:cNvPr>
          <p:cNvSpPr/>
          <p:nvPr/>
        </p:nvSpPr>
        <p:spPr>
          <a:xfrm>
            <a:off x="3237341" y="886675"/>
            <a:ext cx="266932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Der Klassiker: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7749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96849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1715</Words>
  <Application>Microsoft Macintosh PowerPoint</Application>
  <PresentationFormat>Bildschirmpräsentation (16:9)</PresentationFormat>
  <Paragraphs>343</Paragraphs>
  <Slides>48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48</vt:i4>
      </vt:variant>
    </vt:vector>
  </HeadingPairs>
  <TitlesOfParts>
    <vt:vector size="59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Code.talks Hamburg | 15. September 2022 | @nilshartmann</vt:lpstr>
      <vt:lpstr>https://nilshartmann.net</vt:lpstr>
      <vt:lpstr>Ein Beispiel...</vt:lpstr>
      <vt:lpstr>Ein Beispiel</vt:lpstr>
      <vt:lpstr>Ein Beispiel</vt:lpstr>
      <vt:lpstr>Ein Beispiel</vt:lpstr>
      <vt:lpstr>Ein Beispiel</vt:lpstr>
      <vt:lpstr>PowerPoint-Präsentation</vt:lpstr>
      <vt:lpstr>SSR</vt:lpstr>
      <vt:lpstr>SSR</vt:lpstr>
      <vt:lpstr>SSR</vt:lpstr>
      <vt:lpstr>PowerPoint-Präsentation</vt:lpstr>
      <vt:lpstr>current state</vt:lpstr>
      <vt:lpstr>Server Components</vt:lpstr>
      <vt:lpstr>Server Components</vt:lpstr>
      <vt:lpstr>Drei Arten von Komponenten</vt:lpstr>
      <vt:lpstr>Drei Arten von Komponenten</vt:lpstr>
      <vt:lpstr>Drei Arten von Komponenten</vt:lpstr>
      <vt:lpstr>Drei Arten von Komponenten</vt:lpstr>
      <vt:lpstr>Drei Arten von Komponenten</vt:lpstr>
      <vt:lpstr>Drei Arten von Komponenten</vt:lpstr>
      <vt:lpstr>Drei Arten von Komponenten</vt:lpstr>
      <vt:lpstr>Drei Arten von Komponenten</vt:lpstr>
      <vt:lpstr>Drei Arten von Komponenten</vt:lpstr>
      <vt:lpstr>Server Components</vt:lpstr>
      <vt:lpstr>Server Components</vt:lpstr>
      <vt:lpstr>Server Components</vt:lpstr>
      <vt:lpstr>Server Components</vt:lpstr>
      <vt:lpstr>Server Components</vt:lpstr>
      <vt:lpstr>PowerPoint-Präsentation</vt:lpstr>
      <vt:lpstr>Daten laden</vt:lpstr>
      <vt:lpstr>Daten laden</vt:lpstr>
      <vt:lpstr>Daten laden</vt:lpstr>
      <vt:lpstr>Daten laden</vt:lpstr>
      <vt:lpstr>Server Components</vt:lpstr>
      <vt:lpstr>Server Components</vt:lpstr>
      <vt:lpstr>Suspense</vt:lpstr>
      <vt:lpstr>Suspense</vt:lpstr>
      <vt:lpstr>suspense</vt:lpstr>
      <vt:lpstr>suspense</vt:lpstr>
      <vt:lpstr>Suspense</vt:lpstr>
      <vt:lpstr>suspense</vt:lpstr>
      <vt:lpstr>suspense</vt:lpstr>
      <vt:lpstr>suspense</vt:lpstr>
      <vt:lpstr>PowerPoint-Präsentation</vt:lpstr>
      <vt:lpstr>Server Components</vt:lpstr>
      <vt:lpstr>Server Components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1103</cp:revision>
  <cp:lastPrinted>2019-09-04T14:49:47Z</cp:lastPrinted>
  <dcterms:created xsi:type="dcterms:W3CDTF">2016-03-28T15:59:53Z</dcterms:created>
  <dcterms:modified xsi:type="dcterms:W3CDTF">2022-09-15T09:18:23Z</dcterms:modified>
</cp:coreProperties>
</file>

<file path=docProps/thumbnail.jpeg>
</file>